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8" r:id="rId2"/>
    <p:sldId id="289" r:id="rId3"/>
    <p:sldId id="290" r:id="rId4"/>
    <p:sldId id="291" r:id="rId5"/>
    <p:sldId id="292" r:id="rId6"/>
    <p:sldId id="310" r:id="rId7"/>
    <p:sldId id="260" r:id="rId8"/>
    <p:sldId id="262" r:id="rId9"/>
    <p:sldId id="300" r:id="rId10"/>
    <p:sldId id="301" r:id="rId11"/>
    <p:sldId id="294" r:id="rId12"/>
    <p:sldId id="309" r:id="rId13"/>
    <p:sldId id="305" r:id="rId14"/>
    <p:sldId id="306" r:id="rId15"/>
    <p:sldId id="307" r:id="rId16"/>
    <p:sldId id="312" r:id="rId17"/>
    <p:sldId id="308" r:id="rId18"/>
    <p:sldId id="313" r:id="rId19"/>
    <p:sldId id="311" r:id="rId20"/>
    <p:sldId id="29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4F4F4"/>
    <a:srgbClr val="F0F0F0"/>
    <a:srgbClr val="D0E6C3"/>
    <a:srgbClr val="C2DDE7"/>
    <a:srgbClr val="F4B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7AC13-A0E6-49C5-85C1-DECA68F6391B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3AA9D-759C-4C6B-8945-C36066E5AC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1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5985" y="8686506"/>
            <a:ext cx="2972016" cy="45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2" tIns="46031" rIns="92062" bIns="46031" anchor="b"/>
          <a:lstStyle/>
          <a:p>
            <a:pPr algn="r" eaLnBrk="0" hangingPunct="0"/>
            <a:fld id="{465D8AB3-3ED5-4C1E-BEAF-E9E30DBBCD49}" type="slidenum">
              <a:rPr lang="ru-RU">
                <a:solidFill>
                  <a:schemeClr val="tx1"/>
                </a:solidFill>
              </a:rPr>
              <a:pPr algn="r" eaLnBrk="0" hangingPunct="0"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5985" y="8686506"/>
            <a:ext cx="2972016" cy="45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2" tIns="46031" rIns="92062" bIns="46031" anchor="b"/>
          <a:lstStyle/>
          <a:p>
            <a:pPr algn="r" eaLnBrk="0" hangingPunct="0"/>
            <a:fld id="{465D8AB3-3ED5-4C1E-BEAF-E9E30DBBCD49}" type="slidenum">
              <a:rPr lang="ru-RU">
                <a:solidFill>
                  <a:schemeClr val="tx1"/>
                </a:solidFill>
              </a:rPr>
              <a:pPr algn="r" eaLnBrk="0" hangingPunct="0"/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5985" y="8686506"/>
            <a:ext cx="2972016" cy="45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2" tIns="46031" rIns="92062" bIns="46031" anchor="b"/>
          <a:lstStyle/>
          <a:p>
            <a:pPr algn="r" eaLnBrk="0" hangingPunct="0"/>
            <a:fld id="{465D8AB3-3ED5-4C1E-BEAF-E9E30DBBCD49}" type="slidenum">
              <a:rPr lang="ru-RU">
                <a:solidFill>
                  <a:schemeClr val="tx1"/>
                </a:solidFill>
              </a:rPr>
              <a:pPr algn="r" eaLnBrk="0" hangingPunct="0"/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D417-9C6E-4ECB-A169-E33E0DE6E130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37ED-58C7-499C-8BD7-5F8FB5E6035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73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D417-9C6E-4ECB-A169-E33E0DE6E130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37ED-58C7-499C-8BD7-5F8FB5E6035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03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D417-9C6E-4ECB-A169-E33E0DE6E130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37ED-58C7-499C-8BD7-5F8FB5E6035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87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D417-9C6E-4ECB-A169-E33E0DE6E130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37ED-58C7-499C-8BD7-5F8FB5E6035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97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D417-9C6E-4ECB-A169-E33E0DE6E130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37ED-58C7-499C-8BD7-5F8FB5E6035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08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D417-9C6E-4ECB-A169-E33E0DE6E130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37ED-58C7-499C-8BD7-5F8FB5E6035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37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D417-9C6E-4ECB-A169-E33E0DE6E130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37ED-58C7-499C-8BD7-5F8FB5E6035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3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D417-9C6E-4ECB-A169-E33E0DE6E130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37ED-58C7-499C-8BD7-5F8FB5E6035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30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D417-9C6E-4ECB-A169-E33E0DE6E130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37ED-58C7-499C-8BD7-5F8FB5E6035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68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D417-9C6E-4ECB-A169-E33E0DE6E130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37ED-58C7-499C-8BD7-5F8FB5E6035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38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D417-9C6E-4ECB-A169-E33E0DE6E130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37ED-58C7-499C-8BD7-5F8FB5E6035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24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9D417-9C6E-4ECB-A169-E33E0DE6E130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437ED-58C7-499C-8BD7-5F8FB5E6035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4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4445732" y="-3717540"/>
            <a:ext cx="504056" cy="8892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560" y="0"/>
            <a:ext cx="0" cy="6093296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67743" y="332656"/>
            <a:ext cx="684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istral" pitchFamily="66" charset="0"/>
              </a:rPr>
              <a:t>хорошие новости – плохие новости</a:t>
            </a:r>
            <a:endParaRPr lang="ru-RU" sz="4000" dirty="0">
              <a:solidFill>
                <a:schemeClr val="tx2">
                  <a:lumMod val="20000"/>
                  <a:lumOff val="80000"/>
                </a:schemeClr>
              </a:solidFill>
              <a:latin typeface="Mistral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8649" y="1412776"/>
            <a:ext cx="25492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Все еще печатают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05439" y="5672281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Источник: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Haver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Analytics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844824"/>
            <a:ext cx="458290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409" y="1873826"/>
            <a:ext cx="4562348" cy="345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49" y="1880560"/>
            <a:ext cx="4467263" cy="34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42" y="1927513"/>
            <a:ext cx="4478881" cy="346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" b="2495"/>
          <a:stretch/>
        </p:blipFill>
        <p:spPr bwMode="auto">
          <a:xfrm>
            <a:off x="1043607" y="1833775"/>
            <a:ext cx="4785216" cy="355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5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6200000">
            <a:off x="4445732" y="-3717539"/>
            <a:ext cx="504056" cy="8892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11560" y="0"/>
            <a:ext cx="0" cy="6093296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85" y="1844824"/>
            <a:ext cx="76009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7284" y="1455864"/>
            <a:ext cx="489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  <a:cs typeface="Arial" pitchFamily="34" charset="0"/>
              </a:rPr>
              <a:t>Самые популярные отрасли для стартапов сегодня</a:t>
            </a:r>
            <a:endParaRPr lang="ru-RU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7285" y="4762265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Источник: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Funderbeam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7743" y="332656"/>
            <a:ext cx="684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istral" pitchFamily="66" charset="0"/>
              </a:rPr>
              <a:t>Ревизия Нового мира: сбавляем темпы</a:t>
            </a:r>
            <a:endParaRPr lang="ru-RU" sz="4000" dirty="0">
              <a:solidFill>
                <a:schemeClr val="tx2">
                  <a:lumMod val="20000"/>
                  <a:lumOff val="80000"/>
                </a:schemeClr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6200000">
            <a:off x="4445732" y="-3717539"/>
            <a:ext cx="504056" cy="8892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1560" y="0"/>
            <a:ext cx="0" cy="6093296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67743" y="332656"/>
            <a:ext cx="684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istral" pitchFamily="66" charset="0"/>
              </a:rPr>
              <a:t>Ревизия Нового мира: сбавляем темпы</a:t>
            </a:r>
            <a:endParaRPr lang="ru-RU" sz="4000" dirty="0">
              <a:solidFill>
                <a:schemeClr val="tx2">
                  <a:lumMod val="20000"/>
                  <a:lumOff val="80000"/>
                </a:schemeClr>
              </a:solidFill>
              <a:latin typeface="Mistral" pitchFamily="66" charset="0"/>
            </a:endParaRP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30"/>
            <a:ext cx="6503742" cy="5688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 rot="5400000">
            <a:off x="6280454" y="5198713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Источник: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Funderbea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m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6200000">
            <a:off x="4445732" y="-3717539"/>
            <a:ext cx="504056" cy="8892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11560" y="0"/>
            <a:ext cx="0" cy="6093296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67743" y="332656"/>
            <a:ext cx="684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istral" pitchFamily="66" charset="0"/>
              </a:rPr>
              <a:t>Ревизия Нового мира: </a:t>
            </a:r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istral" pitchFamily="66" charset="0"/>
              </a:rPr>
              <a:t>Psycho Circus</a:t>
            </a:r>
            <a:endParaRPr lang="ru-RU" sz="4000" dirty="0">
              <a:solidFill>
                <a:schemeClr val="tx2">
                  <a:lumMod val="20000"/>
                  <a:lumOff val="80000"/>
                </a:schemeClr>
              </a:solidFill>
              <a:latin typeface="Mistral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476135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Источник: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Funderbeam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403585"/>
            <a:ext cx="55721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3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6200000">
            <a:off x="4445732" y="-3717539"/>
            <a:ext cx="504056" cy="8892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11560" y="0"/>
            <a:ext cx="0" cy="6093296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755576" y="1180541"/>
            <a:ext cx="5516563" cy="3732214"/>
            <a:chOff x="2451100" y="1892299"/>
            <a:chExt cx="5516563" cy="373221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1" t="19053"/>
            <a:stretch/>
          </p:blipFill>
          <p:spPr bwMode="auto">
            <a:xfrm>
              <a:off x="2451100" y="2070100"/>
              <a:ext cx="5516563" cy="3554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631119" y="1892299"/>
              <a:ext cx="5336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 Narrow" pitchFamily="34" charset="0"/>
                  <a:cs typeface="Arial" pitchFamily="34" charset="0"/>
                </a:rPr>
                <a:t>Плотность стартапов на 1000 фирм</a:t>
              </a:r>
              <a:endParaRPr lang="ru-RU" dirty="0"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35595" y="4774255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Источник: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Kauffman Foundation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78657" y="1185402"/>
            <a:ext cx="5619750" cy="3601404"/>
            <a:chOff x="3600232" y="3923718"/>
            <a:chExt cx="5619750" cy="3601404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232" y="4077072"/>
              <a:ext cx="5619750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857170" y="3923718"/>
              <a:ext cx="52513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 Narrow" pitchFamily="34" charset="0"/>
                  <a:cs typeface="Arial" pitchFamily="34" charset="0"/>
                </a:rPr>
                <a:t>Плотность малого бизнеса на 1000 фирм</a:t>
              </a:r>
              <a:endParaRPr lang="ru-RU" dirty="0"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267743" y="332656"/>
            <a:ext cx="684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istral" pitchFamily="66" charset="0"/>
              </a:rPr>
              <a:t>Ревизия Нового мира</a:t>
            </a:r>
            <a:endParaRPr lang="ru-RU" sz="4000" dirty="0">
              <a:solidFill>
                <a:schemeClr val="tx2">
                  <a:lumMod val="20000"/>
                  <a:lumOff val="80000"/>
                </a:schemeClr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5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6200000">
            <a:off x="4445732" y="-3717539"/>
            <a:ext cx="504056" cy="8892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11560" y="0"/>
            <a:ext cx="0" cy="6093296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5595" y="1180541"/>
            <a:ext cx="533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  <a:cs typeface="Arial" pitchFamily="34" charset="0"/>
              </a:rPr>
              <a:t>Индекс малого бизнеса</a:t>
            </a:r>
            <a:endParaRPr lang="ru-RU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5595" y="4774255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Источник: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Kauffman Foundation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14" y="1484111"/>
            <a:ext cx="5381337" cy="329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67743" y="332656"/>
            <a:ext cx="684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istral" pitchFamily="66" charset="0"/>
              </a:rPr>
              <a:t>Ревизия Нового мира</a:t>
            </a:r>
            <a:endParaRPr lang="ru-RU" sz="4000" dirty="0">
              <a:solidFill>
                <a:schemeClr val="tx2">
                  <a:lumMod val="20000"/>
                  <a:lumOff val="80000"/>
                </a:schemeClr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6200000">
            <a:off x="4445732" y="-3717539"/>
            <a:ext cx="504056" cy="8892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11560" y="0"/>
            <a:ext cx="0" cy="6093296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67743" y="332656"/>
            <a:ext cx="684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istral" pitchFamily="66" charset="0"/>
              </a:rPr>
              <a:t>Ревизия Нового мира: кое-что у нас </a:t>
            </a:r>
            <a:endParaRPr lang="ru-RU" sz="4000" dirty="0">
              <a:solidFill>
                <a:schemeClr val="tx2">
                  <a:lumMod val="20000"/>
                  <a:lumOff val="80000"/>
                </a:schemeClr>
              </a:solidFill>
              <a:latin typeface="Mistral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40542"/>
            <a:ext cx="6745553" cy="419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7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6200000">
            <a:off x="4445732" y="-3717539"/>
            <a:ext cx="504056" cy="8892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11560" y="0"/>
            <a:ext cx="0" cy="6093296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67743" y="332656"/>
            <a:ext cx="684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istral" pitchFamily="66" charset="0"/>
              </a:rPr>
              <a:t>Ревизия Нового мира: кое-что у нас </a:t>
            </a:r>
            <a:endParaRPr lang="ru-RU" sz="4000" dirty="0">
              <a:solidFill>
                <a:schemeClr val="tx2">
                  <a:lumMod val="20000"/>
                  <a:lumOff val="80000"/>
                </a:schemeClr>
              </a:solidFill>
              <a:latin typeface="Mistral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2" y="986363"/>
            <a:ext cx="806767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6200000">
            <a:off x="4445732" y="-3717539"/>
            <a:ext cx="504056" cy="8892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11560" y="0"/>
            <a:ext cx="0" cy="6093296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67743" y="332656"/>
            <a:ext cx="684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istral" pitchFamily="66" charset="0"/>
              </a:rPr>
              <a:t>Ревизия Нового мира: кое-что у нас </a:t>
            </a:r>
            <a:endParaRPr lang="ru-RU" sz="4000" dirty="0">
              <a:solidFill>
                <a:schemeClr val="tx2">
                  <a:lumMod val="20000"/>
                  <a:lumOff val="80000"/>
                </a:schemeClr>
              </a:solidFill>
              <a:latin typeface="Mistral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040542"/>
            <a:ext cx="8137597" cy="549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7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6200000">
            <a:off x="4445732" y="-3717539"/>
            <a:ext cx="504056" cy="8892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11560" y="0"/>
            <a:ext cx="0" cy="6093296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67743" y="332656"/>
            <a:ext cx="684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istral" pitchFamily="66" charset="0"/>
              </a:rPr>
              <a:t>Ревизия Нового мира: кое-что у нас </a:t>
            </a:r>
            <a:endParaRPr lang="ru-RU" sz="4000" dirty="0">
              <a:solidFill>
                <a:schemeClr val="tx2">
                  <a:lumMod val="20000"/>
                  <a:lumOff val="80000"/>
                </a:schemeClr>
              </a:solidFill>
              <a:latin typeface="Mistral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40542"/>
            <a:ext cx="80676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1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6200000">
            <a:off x="4445732" y="-3717539"/>
            <a:ext cx="504056" cy="8892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11560" y="0"/>
            <a:ext cx="0" cy="6093296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67743" y="332656"/>
            <a:ext cx="684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istral" pitchFamily="66" charset="0"/>
              </a:rPr>
              <a:t>Ревизия Нового мира: кое-что у нас </a:t>
            </a:r>
            <a:endParaRPr lang="ru-RU" sz="4000" dirty="0">
              <a:solidFill>
                <a:schemeClr val="tx2">
                  <a:lumMod val="20000"/>
                  <a:lumOff val="80000"/>
                </a:schemeClr>
              </a:solidFill>
              <a:latin typeface="Mistral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3" y="1628800"/>
            <a:ext cx="6201693" cy="468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35595" y="1180541"/>
            <a:ext cx="533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  <a:cs typeface="Arial" pitchFamily="34" charset="0"/>
              </a:rPr>
              <a:t>Случай России</a:t>
            </a:r>
            <a:endParaRPr lang="ru-RU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4445732" y="-3717540"/>
            <a:ext cx="504056" cy="8892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560" y="0"/>
            <a:ext cx="0" cy="6093296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67743" y="332656"/>
            <a:ext cx="684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istral" pitchFamily="66" charset="0"/>
              </a:rPr>
              <a:t>хорошие новости – плохие новости</a:t>
            </a:r>
            <a:endParaRPr lang="ru-RU" sz="4000" dirty="0">
              <a:solidFill>
                <a:schemeClr val="tx2">
                  <a:lumMod val="20000"/>
                  <a:lumOff val="80000"/>
                </a:schemeClr>
              </a:solidFill>
              <a:latin typeface="Mistral" pitchFamily="66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1" y="1700808"/>
            <a:ext cx="4558721" cy="446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58649" y="1412776"/>
            <a:ext cx="25492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Кое-чего добились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595" y="6190773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Источник: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Reuters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6200000">
            <a:off x="4445732" y="-3717539"/>
            <a:ext cx="504056" cy="8892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1560" y="0"/>
            <a:ext cx="0" cy="6093296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34" y="1483602"/>
            <a:ext cx="5872361" cy="366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69952" y="1124744"/>
            <a:ext cx="7344816" cy="857256"/>
          </a:xfrm>
          <a:prstGeom prst="roundRect">
            <a:avLst>
              <a:gd name="adj" fmla="val 4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3525" indent="-263525"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C00000"/>
                </a:solidFill>
              </a:rPr>
              <a:t>KNI</a:t>
            </a:r>
            <a:r>
              <a:rPr lang="en-US" sz="3600" dirty="0" smtClean="0">
                <a:solidFill>
                  <a:srgbClr val="C00000"/>
                </a:solidFill>
              </a:rPr>
              <a:t>@psbank.ru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9" name="Picture 5" descr="http://www.tradingsignalsgadget.com/image/risk-on-trading-signal-exampl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0558">
            <a:off x="6725749" y="4688173"/>
            <a:ext cx="1377569" cy="137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7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4445732" y="-3717540"/>
            <a:ext cx="504056" cy="8892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560" y="0"/>
            <a:ext cx="0" cy="6093296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67743" y="332656"/>
            <a:ext cx="684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istral" pitchFamily="66" charset="0"/>
              </a:rPr>
              <a:t>хорошие новости – плохие новости</a:t>
            </a:r>
            <a:endParaRPr lang="ru-RU" sz="4000" dirty="0">
              <a:solidFill>
                <a:schemeClr val="tx2">
                  <a:lumMod val="20000"/>
                  <a:lumOff val="80000"/>
                </a:schemeClr>
              </a:solidFill>
              <a:latin typeface="Mistral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16100"/>
            <a:ext cx="4637487" cy="513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115616" y="3501008"/>
            <a:ext cx="4248472" cy="1296144"/>
          </a:xfrm>
          <a:prstGeom prst="straightConnector1">
            <a:avLst/>
          </a:prstGeom>
          <a:ln w="28575">
            <a:prstDash val="sys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58649" y="1412776"/>
            <a:ext cx="25492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Реальный ВВП в долгую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6913" y="6367314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Источник: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Reuters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4445732" y="-3717540"/>
            <a:ext cx="504056" cy="8892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560" y="0"/>
            <a:ext cx="0" cy="6093296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67743" y="332656"/>
            <a:ext cx="684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istral" pitchFamily="66" charset="0"/>
              </a:rPr>
              <a:t>хорошие новости – плохие новости</a:t>
            </a:r>
            <a:endParaRPr lang="ru-RU" sz="4000" dirty="0">
              <a:solidFill>
                <a:schemeClr val="tx2">
                  <a:lumMod val="20000"/>
                  <a:lumOff val="80000"/>
                </a:schemeClr>
              </a:solidFill>
              <a:latin typeface="Mistral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40075"/>
            <a:ext cx="5438353" cy="386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58649" y="1412776"/>
            <a:ext cx="38453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Тренды производительности труда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580761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Источник: данные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OECD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43608" y="1988840"/>
            <a:ext cx="6153150" cy="3914775"/>
            <a:chOff x="1158649" y="1988840"/>
            <a:chExt cx="6153150" cy="3914775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649" y="1988840"/>
              <a:ext cx="6153150" cy="391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475657" y="4424412"/>
              <a:ext cx="1080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 Narrow" pitchFamily="34" charset="0"/>
                </a:rPr>
                <a:t>Бизнесы</a:t>
              </a:r>
              <a:endParaRPr lang="ru-RU" dirty="0">
                <a:latin typeface="Arial Narrow" pitchFamily="34" charset="0"/>
              </a:endParaRPr>
            </a:p>
          </p:txBody>
        </p:sp>
      </p:grp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94" y="2032000"/>
            <a:ext cx="6172877" cy="396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6200000">
            <a:off x="4445732" y="-3717540"/>
            <a:ext cx="504056" cy="8892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560" y="0"/>
            <a:ext cx="0" cy="6093296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67743" y="332656"/>
            <a:ext cx="684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istral" pitchFamily="66" charset="0"/>
              </a:rPr>
              <a:t>хорошие новости – плохие новости</a:t>
            </a:r>
            <a:endParaRPr lang="ru-RU" sz="4000" dirty="0">
              <a:solidFill>
                <a:schemeClr val="tx2">
                  <a:lumMod val="20000"/>
                  <a:lumOff val="80000"/>
                </a:schemeClr>
              </a:solidFill>
              <a:latin typeface="Mistral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8649" y="1412776"/>
            <a:ext cx="38453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Тренды </a:t>
            </a:r>
            <a:r>
              <a:rPr lang="ru-RU" dirty="0" smtClean="0">
                <a:latin typeface="Arial Narrow" pitchFamily="34" charset="0"/>
              </a:rPr>
              <a:t>инвестиций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в </a:t>
            </a:r>
            <a:r>
              <a:rPr lang="en-US" dirty="0" smtClean="0">
                <a:latin typeface="Arial Narrow" pitchFamily="34" charset="0"/>
              </a:rPr>
              <a:t>R&amp;D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3016" y="1988840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Всего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5067" y="5960313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Источник: данные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Eurostat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8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4445732" y="-3717540"/>
            <a:ext cx="504056" cy="8892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560" y="0"/>
            <a:ext cx="0" cy="6093296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67743" y="332656"/>
            <a:ext cx="684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istral" pitchFamily="66" charset="0"/>
              </a:rPr>
              <a:t>хорошие новости – плохие новости</a:t>
            </a:r>
            <a:endParaRPr lang="ru-RU" sz="4000" dirty="0">
              <a:solidFill>
                <a:schemeClr val="tx2">
                  <a:lumMod val="20000"/>
                  <a:lumOff val="80000"/>
                </a:schemeClr>
              </a:solidFill>
              <a:latin typeface="Mistral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1043444"/>
            <a:ext cx="55735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Кое-чего </a:t>
            </a:r>
            <a:r>
              <a:rPr lang="ru-RU" dirty="0" smtClean="0">
                <a:latin typeface="Arial Narrow" pitchFamily="34" charset="0"/>
              </a:rPr>
              <a:t>добились</a:t>
            </a:r>
            <a:r>
              <a:rPr lang="ru-RU" dirty="0" smtClean="0">
                <a:latin typeface="Arial Narrow" pitchFamily="34" charset="0"/>
              </a:rPr>
              <a:t>, но не так уж многого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595" y="6482789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Источник: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FRED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03" y="1412776"/>
            <a:ext cx="5400600" cy="239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49769"/>
            <a:ext cx="5343079" cy="250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87583" y="1556792"/>
            <a:ext cx="1916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solidFill>
                  <a:srgbClr val="FF0000"/>
                </a:solidFill>
              </a:rPr>
              <a:t>Долг </a:t>
            </a:r>
            <a:r>
              <a:rPr lang="ru-RU" sz="1100" b="1" dirty="0" err="1" smtClean="0">
                <a:solidFill>
                  <a:srgbClr val="FF0000"/>
                </a:solidFill>
              </a:rPr>
              <a:t>фин.институтов</a:t>
            </a:r>
            <a:r>
              <a:rPr lang="ru-RU" sz="1100" b="1" dirty="0" smtClean="0">
                <a:solidFill>
                  <a:srgbClr val="FF0000"/>
                </a:solidFill>
              </a:rPr>
              <a:t>, ЛО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9050" y="2115268"/>
            <a:ext cx="16974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Долг домохозяйств, ЛО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2609896"/>
            <a:ext cx="16746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Долг корпораций, ПО</a:t>
            </a:r>
            <a:endParaRPr lang="ru-RU" sz="1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4150582"/>
            <a:ext cx="2115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Долг домохозяйств / располагаемые доходы (ЛО)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9050" y="5671878"/>
            <a:ext cx="2124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</a:rPr>
              <a:t>Расходы по долгу / располагаемые доходы (ПО)</a:t>
            </a:r>
            <a:endParaRPr lang="ru-RU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6200000">
            <a:off x="4445732" y="-3717539"/>
            <a:ext cx="504056" cy="8892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1560" y="0"/>
            <a:ext cx="0" cy="6093296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67743" y="332656"/>
            <a:ext cx="684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istral" pitchFamily="66" charset="0"/>
              </a:rPr>
              <a:t>Ревизия Нового мира</a:t>
            </a:r>
            <a:endParaRPr lang="ru-RU" sz="4000" dirty="0">
              <a:solidFill>
                <a:schemeClr val="tx2">
                  <a:lumMod val="20000"/>
                  <a:lumOff val="80000"/>
                </a:schemeClr>
              </a:solidFill>
              <a:latin typeface="Mistral" pitchFamily="66" charset="0"/>
            </a:endParaRPr>
          </a:p>
        </p:txBody>
      </p:sp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2580" y="4005064"/>
            <a:ext cx="1857388" cy="122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TextBox 56"/>
          <p:cNvSpPr txBox="1"/>
          <p:nvPr/>
        </p:nvSpPr>
        <p:spPr>
          <a:xfrm>
            <a:off x="4283968" y="4941168"/>
            <a:ext cx="3305145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Третья промышленная </a:t>
            </a:r>
            <a:endParaRPr lang="en-US" sz="2400" dirty="0" smtClean="0"/>
          </a:p>
          <a:p>
            <a:r>
              <a:rPr lang="ru-RU" sz="2400" dirty="0" smtClean="0"/>
              <a:t>революция</a:t>
            </a:r>
            <a:endParaRPr lang="ru-RU" sz="2400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0984" y="2895231"/>
            <a:ext cx="1527440" cy="82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extBox 57"/>
          <p:cNvSpPr txBox="1"/>
          <p:nvPr/>
        </p:nvSpPr>
        <p:spPr>
          <a:xfrm>
            <a:off x="4216430" y="3232179"/>
            <a:ext cx="277780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Децентрализация</a:t>
            </a:r>
            <a:endParaRPr lang="ru-RU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4283968" y="1998526"/>
            <a:ext cx="2726432" cy="523220"/>
          </a:xfrm>
          <a:prstGeom prst="rect">
            <a:avLst/>
          </a:prstGeom>
          <a:solidFill>
            <a:srgbClr val="CC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2020-2030 гг.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19300" y="1141921"/>
            <a:ext cx="2774931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«Финтех»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639" y="1187927"/>
            <a:ext cx="1116064" cy="36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Стрелка вправо 64"/>
          <p:cNvSpPr/>
          <p:nvPr/>
        </p:nvSpPr>
        <p:spPr>
          <a:xfrm rot="21394422">
            <a:off x="1000932" y="1118237"/>
            <a:ext cx="3289695" cy="702645"/>
          </a:xfrm>
          <a:prstGeom prst="rightArrow">
            <a:avLst>
              <a:gd name="adj1" fmla="val 50000"/>
              <a:gd name="adj2" fmla="val 3821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трелка вправо 46"/>
          <p:cNvSpPr/>
          <p:nvPr/>
        </p:nvSpPr>
        <p:spPr>
          <a:xfrm>
            <a:off x="928662" y="4933342"/>
            <a:ext cx="3442590" cy="777766"/>
          </a:xfrm>
          <a:prstGeom prst="rightArrow">
            <a:avLst>
              <a:gd name="adj1" fmla="val 50000"/>
              <a:gd name="adj2" fmla="val 46022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трелка вправо 47"/>
          <p:cNvSpPr/>
          <p:nvPr/>
        </p:nvSpPr>
        <p:spPr>
          <a:xfrm rot="257098">
            <a:off x="943485" y="1786370"/>
            <a:ext cx="3428094" cy="700239"/>
          </a:xfrm>
          <a:prstGeom prst="rightArrow">
            <a:avLst>
              <a:gd name="adj1" fmla="val 50000"/>
              <a:gd name="adj2" fmla="val 51199"/>
            </a:avLst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трелка вправо 48"/>
          <p:cNvSpPr/>
          <p:nvPr/>
        </p:nvSpPr>
        <p:spPr>
          <a:xfrm rot="659826">
            <a:off x="911471" y="2755807"/>
            <a:ext cx="3422733" cy="717906"/>
          </a:xfrm>
          <a:prstGeom prst="rightArrow">
            <a:avLst>
              <a:gd name="adj1" fmla="val 50000"/>
              <a:gd name="adj2" fmla="val 4342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85222"/>
          <a:stretch/>
        </p:blipFill>
        <p:spPr bwMode="auto">
          <a:xfrm>
            <a:off x="30375" y="1127889"/>
            <a:ext cx="1161250" cy="485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3" name="Группа 25"/>
          <p:cNvGrpSpPr/>
          <p:nvPr/>
        </p:nvGrpSpPr>
        <p:grpSpPr>
          <a:xfrm>
            <a:off x="71406" y="5528544"/>
            <a:ext cx="1143008" cy="468167"/>
            <a:chOff x="7982751" y="5347192"/>
            <a:chExt cx="1143008" cy="468167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8001024" y="5347192"/>
              <a:ext cx="1068548" cy="468167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7982751" y="5357826"/>
              <a:ext cx="390590" cy="436918"/>
            </a:xfrm>
            <a:prstGeom prst="rect">
              <a:avLst/>
            </a:prstGeom>
            <a:solidFill>
              <a:srgbClr val="EEA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8786810" y="5368459"/>
              <a:ext cx="338949" cy="436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2" name="Стрелка вправо 61"/>
          <p:cNvSpPr/>
          <p:nvPr/>
        </p:nvSpPr>
        <p:spPr>
          <a:xfrm rot="14122163">
            <a:off x="357603" y="5332975"/>
            <a:ext cx="739236" cy="857256"/>
          </a:xfrm>
          <a:prstGeom prst="rightArrow">
            <a:avLst>
              <a:gd name="adj1" fmla="val 50000"/>
              <a:gd name="adj2" fmla="val 53827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7524328" y="860351"/>
            <a:ext cx="1512168" cy="31511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62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5" grpId="0" animBg="1"/>
      <p:bldP spid="47" grpId="0" animBg="1"/>
      <p:bldP spid="48" grpId="0" animBg="1"/>
      <p:bldP spid="4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16200000">
            <a:off x="4445732" y="-3717539"/>
            <a:ext cx="504056" cy="8892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11560" y="0"/>
            <a:ext cx="0" cy="6093296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67743" y="332656"/>
            <a:ext cx="684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istral" pitchFamily="66" charset="0"/>
              </a:rPr>
              <a:t>Ревизия нового мира: сбавляем темпы</a:t>
            </a:r>
            <a:endParaRPr lang="ru-RU" sz="4000" dirty="0">
              <a:solidFill>
                <a:schemeClr val="tx2">
                  <a:lumMod val="20000"/>
                  <a:lumOff val="80000"/>
                </a:schemeClr>
              </a:solidFill>
              <a:latin typeface="Mistral" pitchFamily="66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204864"/>
            <a:ext cx="4644515" cy="274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43608" y="1340768"/>
            <a:ext cx="48253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  <a:cs typeface="Arial" pitchFamily="34" charset="0"/>
              </a:rPr>
              <a:t>Инвестиции в стартапы в мире, всего, по кварталам и регионам</a:t>
            </a:r>
            <a:endParaRPr lang="ru-RU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5616" y="4880193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Источник: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Funderbeam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944409">
            <a:off x="3328715" y="2409640"/>
            <a:ext cx="2412676" cy="1274016"/>
          </a:xfrm>
          <a:prstGeom prst="rightArrow">
            <a:avLst>
              <a:gd name="adj1" fmla="val 50000"/>
              <a:gd name="adj2" fmla="val 33350"/>
            </a:avLst>
          </a:prstGeom>
          <a:solidFill>
            <a:srgbClr val="DDDDD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4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61" y="1388367"/>
            <a:ext cx="56769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 rot="16200000">
            <a:off x="4445732" y="-3717539"/>
            <a:ext cx="504056" cy="8892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11560" y="0"/>
            <a:ext cx="0" cy="6093296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67743" y="332656"/>
            <a:ext cx="684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istral" pitchFamily="66" charset="0"/>
              </a:rPr>
              <a:t>Ревизия нового мира : сбавляем темпы</a:t>
            </a:r>
            <a:endParaRPr lang="ru-RU" sz="4000" dirty="0">
              <a:solidFill>
                <a:schemeClr val="tx2">
                  <a:lumMod val="20000"/>
                  <a:lumOff val="80000"/>
                </a:schemeClr>
              </a:solidFill>
              <a:latin typeface="Mistral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0861" y="1040541"/>
            <a:ext cx="421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  <a:cs typeface="Arial" pitchFamily="34" charset="0"/>
              </a:rPr>
              <a:t>Индекс активности стартапов Кауф</a:t>
            </a:r>
            <a:r>
              <a:rPr lang="ru-RU" dirty="0">
                <a:latin typeface="Arial Narrow" pitchFamily="34" charset="0"/>
                <a:cs typeface="Arial" pitchFamily="34" charset="0"/>
              </a:rPr>
              <a:t>ф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мана</a:t>
            </a:r>
            <a:endParaRPr lang="ru-RU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5595" y="4811305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Источник: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Kauffman Foundation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256</Words>
  <Application>Microsoft Office PowerPoint</Application>
  <PresentationFormat>Экран (4:3)</PresentationFormat>
  <Paragraphs>61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kascheevni</dc:creator>
  <cp:lastModifiedBy>kascheevni</cp:lastModifiedBy>
  <cp:revision>54</cp:revision>
  <dcterms:created xsi:type="dcterms:W3CDTF">2017-12-04T12:20:47Z</dcterms:created>
  <dcterms:modified xsi:type="dcterms:W3CDTF">2018-03-29T10:24:58Z</dcterms:modified>
</cp:coreProperties>
</file>