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6" r:id="rId2"/>
    <p:sldId id="466" r:id="rId3"/>
    <p:sldId id="467" r:id="rId4"/>
    <p:sldId id="447" r:id="rId5"/>
    <p:sldId id="448" r:id="rId6"/>
    <p:sldId id="454" r:id="rId7"/>
    <p:sldId id="455" r:id="rId8"/>
    <p:sldId id="453" r:id="rId9"/>
    <p:sldId id="468" r:id="rId10"/>
    <p:sldId id="469" r:id="rId11"/>
    <p:sldId id="450" r:id="rId12"/>
    <p:sldId id="456" r:id="rId13"/>
    <p:sldId id="449" r:id="rId14"/>
    <p:sldId id="470" r:id="rId1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  <a:srgbClr val="009900"/>
    <a:srgbClr val="5CB5BC"/>
    <a:srgbClr val="BBE0E3"/>
    <a:srgbClr val="3C8C93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9877" autoAdjust="0"/>
  </p:normalViewPr>
  <p:slideViewPr>
    <p:cSldViewPr>
      <p:cViewPr varScale="1">
        <p:scale>
          <a:sx n="127" d="100"/>
          <a:sy n="127" d="100"/>
        </p:scale>
        <p:origin x="40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5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VEDEV\2018\March\&#1042;&#1042;&#1055;-&#1085;&#1077;&#1092;&#1090;&#110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47594050743664E-2"/>
          <c:y val="6.0185185185185182E-2"/>
          <c:w val="0.84651859142607178"/>
          <c:h val="0.685413750140333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'[ВВП-нефть.xlsx]Лист1'!$A$4</c:f>
              <c:strCache>
                <c:ptCount val="1"/>
                <c:pt idx="0">
                  <c:v>Темп прироста ВВП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'[ВВП-нефть.xlsx]Лист1'!$B$1:$Q$1</c:f>
              <c:numCache>
                <c:formatCode>yyyy</c:formatCode>
                <c:ptCount val="16"/>
                <c:pt idx="0">
                  <c:v>37621</c:v>
                </c:pt>
                <c:pt idx="1">
                  <c:v>37986</c:v>
                </c:pt>
                <c:pt idx="2">
                  <c:v>38352</c:v>
                </c:pt>
                <c:pt idx="3">
                  <c:v>38717</c:v>
                </c:pt>
                <c:pt idx="4">
                  <c:v>39082</c:v>
                </c:pt>
                <c:pt idx="5">
                  <c:v>39447</c:v>
                </c:pt>
                <c:pt idx="6">
                  <c:v>39813</c:v>
                </c:pt>
                <c:pt idx="7">
                  <c:v>40178</c:v>
                </c:pt>
                <c:pt idx="8">
                  <c:v>40543</c:v>
                </c:pt>
                <c:pt idx="9">
                  <c:v>40908</c:v>
                </c:pt>
                <c:pt idx="10">
                  <c:v>41274</c:v>
                </c:pt>
                <c:pt idx="11">
                  <c:v>41639</c:v>
                </c:pt>
                <c:pt idx="12">
                  <c:v>42004</c:v>
                </c:pt>
                <c:pt idx="13">
                  <c:v>42369</c:v>
                </c:pt>
                <c:pt idx="14">
                  <c:v>42735</c:v>
                </c:pt>
                <c:pt idx="15">
                  <c:v>43100</c:v>
                </c:pt>
              </c:numCache>
            </c:numRef>
          </c:cat>
          <c:val>
            <c:numRef>
              <c:f>'[ВВП-нефть.xlsx]Лист1'!$B$4:$Q$4</c:f>
              <c:numCache>
                <c:formatCode>0.0</c:formatCode>
                <c:ptCount val="16"/>
                <c:pt idx="0" formatCode="General">
                  <c:v>4.7000000000000028</c:v>
                </c:pt>
                <c:pt idx="1">
                  <c:v>7.2999999999999972</c:v>
                </c:pt>
                <c:pt idx="2">
                  <c:v>7.2000000000000028</c:v>
                </c:pt>
                <c:pt idx="3">
                  <c:v>6.4000000000000057</c:v>
                </c:pt>
                <c:pt idx="4">
                  <c:v>8.2000000000000028</c:v>
                </c:pt>
                <c:pt idx="5">
                  <c:v>8.5</c:v>
                </c:pt>
                <c:pt idx="6">
                  <c:v>5.2000000000000028</c:v>
                </c:pt>
                <c:pt idx="7">
                  <c:v>-7.7999999999999972</c:v>
                </c:pt>
                <c:pt idx="8">
                  <c:v>4.5</c:v>
                </c:pt>
                <c:pt idx="9">
                  <c:v>4.2999999999999972</c:v>
                </c:pt>
                <c:pt idx="10">
                  <c:v>3.5</c:v>
                </c:pt>
                <c:pt idx="11">
                  <c:v>1.2999999999999972</c:v>
                </c:pt>
                <c:pt idx="12">
                  <c:v>0.70000000000000284</c:v>
                </c:pt>
                <c:pt idx="13">
                  <c:v>-2.7999999999999972</c:v>
                </c:pt>
                <c:pt idx="14">
                  <c:v>-0.20000000000000284</c:v>
                </c:pt>
                <c:pt idx="1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F-47F7-8E6A-607C7BA2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525184"/>
        <c:axId val="419528464"/>
      </c:barChart>
      <c:lineChart>
        <c:grouping val="standard"/>
        <c:varyColors val="0"/>
        <c:ser>
          <c:idx val="0"/>
          <c:order val="0"/>
          <c:tx>
            <c:strRef>
              <c:f>'[ВВП-нефть.xlsx]Лист1'!$A$3</c:f>
              <c:strCache>
                <c:ptCount val="1"/>
                <c:pt idx="0">
                  <c:v>Юралс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'[ВВП-нефть.xlsx]Лист1'!$B$1:$Q$1</c:f>
              <c:numCache>
                <c:formatCode>yyyy</c:formatCode>
                <c:ptCount val="16"/>
                <c:pt idx="0">
                  <c:v>37621</c:v>
                </c:pt>
                <c:pt idx="1">
                  <c:v>37986</c:v>
                </c:pt>
                <c:pt idx="2">
                  <c:v>38352</c:v>
                </c:pt>
                <c:pt idx="3">
                  <c:v>38717</c:v>
                </c:pt>
                <c:pt idx="4">
                  <c:v>39082</c:v>
                </c:pt>
                <c:pt idx="5">
                  <c:v>39447</c:v>
                </c:pt>
                <c:pt idx="6">
                  <c:v>39813</c:v>
                </c:pt>
                <c:pt idx="7">
                  <c:v>40178</c:v>
                </c:pt>
                <c:pt idx="8">
                  <c:v>40543</c:v>
                </c:pt>
                <c:pt idx="9">
                  <c:v>40908</c:v>
                </c:pt>
                <c:pt idx="10">
                  <c:v>41274</c:v>
                </c:pt>
                <c:pt idx="11">
                  <c:v>41639</c:v>
                </c:pt>
                <c:pt idx="12">
                  <c:v>42004</c:v>
                </c:pt>
                <c:pt idx="13">
                  <c:v>42369</c:v>
                </c:pt>
                <c:pt idx="14">
                  <c:v>42735</c:v>
                </c:pt>
                <c:pt idx="15">
                  <c:v>43100</c:v>
                </c:pt>
              </c:numCache>
            </c:numRef>
          </c:cat>
          <c:val>
            <c:numRef>
              <c:f>'[ВВП-нефть.xlsx]Лист1'!$B$3:$Q$3</c:f>
              <c:numCache>
                <c:formatCode>0</c:formatCode>
                <c:ptCount val="16"/>
                <c:pt idx="0">
                  <c:v>23.71895</c:v>
                </c:pt>
                <c:pt idx="1">
                  <c:v>27.426667893425687</c:v>
                </c:pt>
                <c:pt idx="2">
                  <c:v>34.672175445779594</c:v>
                </c:pt>
                <c:pt idx="3">
                  <c:v>50.533647101494999</c:v>
                </c:pt>
                <c:pt idx="4">
                  <c:v>60.891737206665852</c:v>
                </c:pt>
                <c:pt idx="5">
                  <c:v>69.47871314156842</c:v>
                </c:pt>
                <c:pt idx="6">
                  <c:v>94.310924901783395</c:v>
                </c:pt>
                <c:pt idx="7">
                  <c:v>60.891695145977998</c:v>
                </c:pt>
                <c:pt idx="8">
                  <c:v>78.181055224317376</c:v>
                </c:pt>
                <c:pt idx="9">
                  <c:v>109.32570244809899</c:v>
                </c:pt>
                <c:pt idx="10">
                  <c:v>110.41194095860122</c:v>
                </c:pt>
                <c:pt idx="11">
                  <c:v>107.87240730382238</c:v>
                </c:pt>
                <c:pt idx="12">
                  <c:v>97.649008551155973</c:v>
                </c:pt>
                <c:pt idx="13">
                  <c:v>51.309166666666663</c:v>
                </c:pt>
                <c:pt idx="14">
                  <c:v>41.852499999999999</c:v>
                </c:pt>
                <c:pt idx="15" formatCode="General">
                  <c:v>53.03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6F-47F7-8E6A-607C7BA2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870912"/>
        <c:axId val="416986440"/>
      </c:lineChart>
      <c:valAx>
        <c:axId val="4169864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870912"/>
        <c:crosses val="autoZero"/>
        <c:crossBetween val="between"/>
      </c:valAx>
      <c:dateAx>
        <c:axId val="34787091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986440"/>
        <c:crosses val="autoZero"/>
        <c:auto val="1"/>
        <c:lblOffset val="100"/>
        <c:baseTimeUnit val="years"/>
        <c:majorUnit val="1"/>
        <c:minorUnit val="1"/>
      </c:dateAx>
      <c:valAx>
        <c:axId val="419528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9525184"/>
        <c:crosses val="max"/>
        <c:crossBetween val="between"/>
      </c:valAx>
      <c:dateAx>
        <c:axId val="419525184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419528464"/>
        <c:crosses val="autoZero"/>
        <c:auto val="1"/>
        <c:lblOffset val="100"/>
        <c:baseTimeUnit val="year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Лист1!$A$9</c:f>
              <c:strCache>
                <c:ptCount val="1"/>
                <c:pt idx="0">
                  <c:v>Индекс ВВП (1995 г. = 100)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Лист1!$F$1:$AB$1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Лист1!$F$9:$AB$9</c:f>
              <c:numCache>
                <c:formatCode>0.0</c:formatCode>
                <c:ptCount val="23"/>
                <c:pt idx="0" formatCode="General">
                  <c:v>100</c:v>
                </c:pt>
                <c:pt idx="1">
                  <c:v>96.392233314452753</c:v>
                </c:pt>
                <c:pt idx="2">
                  <c:v>97.723550102712139</c:v>
                </c:pt>
                <c:pt idx="3">
                  <c:v>92.500359137338762</c:v>
                </c:pt>
                <c:pt idx="4">
                  <c:v>98.375149444916218</c:v>
                </c:pt>
                <c:pt idx="5">
                  <c:v>108.25757974603954</c:v>
                </c:pt>
                <c:pt idx="6">
                  <c:v>113.76910215410213</c:v>
                </c:pt>
                <c:pt idx="7">
                  <c:v>119.11624995534494</c:v>
                </c:pt>
                <c:pt idx="8">
                  <c:v>127.81173620208511</c:v>
                </c:pt>
                <c:pt idx="9">
                  <c:v>137.01418120863525</c:v>
                </c:pt>
                <c:pt idx="10">
                  <c:v>145.8241930603505</c:v>
                </c:pt>
                <c:pt idx="11">
                  <c:v>157.78177689129924</c:v>
                </c:pt>
                <c:pt idx="12">
                  <c:v>171.15770540460861</c:v>
                </c:pt>
                <c:pt idx="13">
                  <c:v>180.05790608564826</c:v>
                </c:pt>
                <c:pt idx="14">
                  <c:v>166.01338941096768</c:v>
                </c:pt>
                <c:pt idx="15">
                  <c:v>173.48399193446122</c:v>
                </c:pt>
                <c:pt idx="16">
                  <c:v>180.94380358764306</c:v>
                </c:pt>
                <c:pt idx="17">
                  <c:v>187.27683671321057</c:v>
                </c:pt>
                <c:pt idx="18">
                  <c:v>189.7114355904823</c:v>
                </c:pt>
                <c:pt idx="19">
                  <c:v>191.0394156396157</c:v>
                </c:pt>
                <c:pt idx="20">
                  <c:v>185.69031200170647</c:v>
                </c:pt>
                <c:pt idx="21">
                  <c:v>185.31893137770305</c:v>
                </c:pt>
                <c:pt idx="22" formatCode="General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2-43C6-9DE2-8ECBC55704D8}"/>
            </c:ext>
          </c:extLst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Индекс зарплаты (1995 г. = 100)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Лист1!$F$1:$AB$1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Лист1!$F$10:$AB$10</c:f>
              <c:numCache>
                <c:formatCode>0.0</c:formatCode>
                <c:ptCount val="23"/>
                <c:pt idx="0" formatCode="General">
                  <c:v>100</c:v>
                </c:pt>
                <c:pt idx="1">
                  <c:v>106.4</c:v>
                </c:pt>
                <c:pt idx="2">
                  <c:v>111.40080000000002</c:v>
                </c:pt>
                <c:pt idx="3">
                  <c:v>96.58449360000003</c:v>
                </c:pt>
                <c:pt idx="4">
                  <c:v>75.335905008000026</c:v>
                </c:pt>
                <c:pt idx="5">
                  <c:v>91.081109154672035</c:v>
                </c:pt>
                <c:pt idx="6">
                  <c:v>109.20624987645176</c:v>
                </c:pt>
                <c:pt idx="7">
                  <c:v>126.89766235643695</c:v>
                </c:pt>
                <c:pt idx="8">
                  <c:v>140.72950755328858</c:v>
                </c:pt>
                <c:pt idx="9">
                  <c:v>155.64683535393718</c:v>
                </c:pt>
                <c:pt idx="10">
                  <c:v>175.29928724187437</c:v>
                </c:pt>
                <c:pt idx="11">
                  <c:v>198.61409244504364</c:v>
                </c:pt>
                <c:pt idx="12">
                  <c:v>232.85425194688659</c:v>
                </c:pt>
                <c:pt idx="13">
                  <c:v>259.59808530909316</c:v>
                </c:pt>
                <c:pt idx="14">
                  <c:v>250.43057256799105</c:v>
                </c:pt>
                <c:pt idx="15">
                  <c:v>263.35155975139651</c:v>
                </c:pt>
                <c:pt idx="16">
                  <c:v>270.72261810499083</c:v>
                </c:pt>
                <c:pt idx="17">
                  <c:v>293.51552253190033</c:v>
                </c:pt>
                <c:pt idx="18">
                  <c:v>307.47228111652709</c:v>
                </c:pt>
                <c:pt idx="19">
                  <c:v>311.16504369361257</c:v>
                </c:pt>
                <c:pt idx="20">
                  <c:v>283.12140088351805</c:v>
                </c:pt>
                <c:pt idx="21">
                  <c:v>285.02630820790978</c:v>
                </c:pt>
                <c:pt idx="22" formatCode="General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2-43C6-9DE2-8ECBC5570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718512"/>
        <c:axId val="642718120"/>
      </c:barChart>
      <c:lineChart>
        <c:grouping val="standar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Доля прибыли в ВВП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Лист1!$F$1:$AB$1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Лист1!$F$7:$AB$7</c:f>
              <c:numCache>
                <c:formatCode>0.0</c:formatCode>
                <c:ptCount val="23"/>
                <c:pt idx="0">
                  <c:v>42.7</c:v>
                </c:pt>
                <c:pt idx="1">
                  <c:v>34.799999999999997</c:v>
                </c:pt>
                <c:pt idx="2">
                  <c:v>33.5</c:v>
                </c:pt>
                <c:pt idx="3">
                  <c:v>35.9</c:v>
                </c:pt>
                <c:pt idx="4">
                  <c:v>44.2</c:v>
                </c:pt>
                <c:pt idx="5">
                  <c:v>42.7</c:v>
                </c:pt>
                <c:pt idx="6">
                  <c:v>41.9</c:v>
                </c:pt>
                <c:pt idx="7">
                  <c:v>36.110464520066223</c:v>
                </c:pt>
                <c:pt idx="8">
                  <c:v>36.927999667904132</c:v>
                </c:pt>
                <c:pt idx="9">
                  <c:v>37.039014615198788</c:v>
                </c:pt>
                <c:pt idx="10">
                  <c:v>36.498032113229776</c:v>
                </c:pt>
                <c:pt idx="11">
                  <c:v>35.459051503812717</c:v>
                </c:pt>
                <c:pt idx="12">
                  <c:v>34.1494236726951</c:v>
                </c:pt>
                <c:pt idx="13">
                  <c:v>32.700000000000003</c:v>
                </c:pt>
                <c:pt idx="14">
                  <c:v>30.8</c:v>
                </c:pt>
                <c:pt idx="15">
                  <c:v>32.599999999999994</c:v>
                </c:pt>
                <c:pt idx="16">
                  <c:v>41.5</c:v>
                </c:pt>
                <c:pt idx="17">
                  <c:v>41.095414955566056</c:v>
                </c:pt>
                <c:pt idx="18">
                  <c:v>39.71012648434715</c:v>
                </c:pt>
                <c:pt idx="19">
                  <c:v>38.89</c:v>
                </c:pt>
                <c:pt idx="20">
                  <c:v>43.85</c:v>
                </c:pt>
                <c:pt idx="21">
                  <c:v>42.74</c:v>
                </c:pt>
                <c:pt idx="22" formatCode="General">
                  <c:v>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F2-43C6-9DE2-8ECBC55704D8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Доля зарплаты в ВВП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Лист1!$F$1:$AB$1</c:f>
              <c:numCache>
                <c:formatCode>0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Лист1!$F$8:$AB$8</c:f>
              <c:numCache>
                <c:formatCode>0.0</c:formatCode>
                <c:ptCount val="23"/>
                <c:pt idx="0">
                  <c:v>45.4</c:v>
                </c:pt>
                <c:pt idx="1">
                  <c:v>51</c:v>
                </c:pt>
                <c:pt idx="2">
                  <c:v>51.3</c:v>
                </c:pt>
                <c:pt idx="3">
                  <c:v>48.1</c:v>
                </c:pt>
                <c:pt idx="4">
                  <c:v>40.1</c:v>
                </c:pt>
                <c:pt idx="5">
                  <c:v>40.200000000000003</c:v>
                </c:pt>
                <c:pt idx="6">
                  <c:v>42.7</c:v>
                </c:pt>
                <c:pt idx="7">
                  <c:v>46.815797906494197</c:v>
                </c:pt>
                <c:pt idx="8">
                  <c:v>47.078055706433659</c:v>
                </c:pt>
                <c:pt idx="9">
                  <c:v>46.073581828185596</c:v>
                </c:pt>
                <c:pt idx="10">
                  <c:v>43.842525107923372</c:v>
                </c:pt>
                <c:pt idx="11">
                  <c:v>44.528795663760576</c:v>
                </c:pt>
                <c:pt idx="12">
                  <c:v>46.698574258157777</c:v>
                </c:pt>
                <c:pt idx="13">
                  <c:v>47.4</c:v>
                </c:pt>
                <c:pt idx="14">
                  <c:v>52.6</c:v>
                </c:pt>
                <c:pt idx="15">
                  <c:v>49.6</c:v>
                </c:pt>
                <c:pt idx="16">
                  <c:v>43.9</c:v>
                </c:pt>
                <c:pt idx="17">
                  <c:v>44.2</c:v>
                </c:pt>
                <c:pt idx="18">
                  <c:v>46.1</c:v>
                </c:pt>
                <c:pt idx="19">
                  <c:v>47.2</c:v>
                </c:pt>
                <c:pt idx="20">
                  <c:v>45</c:v>
                </c:pt>
                <c:pt idx="21">
                  <c:v>46.6</c:v>
                </c:pt>
                <c:pt idx="22" formatCode="General">
                  <c:v>47.8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F2-43C6-9DE2-8ECBC5570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075936"/>
        <c:axId val="649925120"/>
      </c:lineChart>
      <c:catAx>
        <c:axId val="6427185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2718120"/>
        <c:crosses val="autoZero"/>
        <c:auto val="1"/>
        <c:lblAlgn val="ctr"/>
        <c:lblOffset val="100"/>
        <c:noMultiLvlLbl val="0"/>
      </c:catAx>
      <c:valAx>
        <c:axId val="64271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2718512"/>
        <c:crosses val="autoZero"/>
        <c:crossBetween val="between"/>
      </c:valAx>
      <c:valAx>
        <c:axId val="64992512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8075936"/>
        <c:crosses val="max"/>
        <c:crossBetween val="between"/>
      </c:valAx>
      <c:catAx>
        <c:axId val="6380759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649925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'C:\Users\mau\AppData\Local\Microsoft\Windows\Temporary Internet Files\Content.Outlook\RKJ19FBL\[ВВП - структура.xlsx]Лист2'!$A$8:$A$51</c:f>
              <c:strCache>
                <c:ptCount val="44"/>
                <c:pt idx="0">
                  <c:v>Россия</c:v>
                </c:pt>
                <c:pt idx="1">
                  <c:v>Европа</c:v>
                </c:pt>
                <c:pt idx="2">
                  <c:v>Австрия</c:v>
                </c:pt>
                <c:pt idx="3">
                  <c:v>Беларусь</c:v>
                </c:pt>
                <c:pt idx="4">
                  <c:v>Бельгия</c:v>
                </c:pt>
                <c:pt idx="5">
                  <c:v>Венгрия</c:v>
                </c:pt>
                <c:pt idx="6">
                  <c:v>Германия</c:v>
                </c:pt>
                <c:pt idx="7">
                  <c:v>Греция</c:v>
                </c:pt>
                <c:pt idx="8">
                  <c:v>Дания</c:v>
                </c:pt>
                <c:pt idx="9">
                  <c:v>Ирландия</c:v>
                </c:pt>
                <c:pt idx="10">
                  <c:v>Испания</c:v>
                </c:pt>
                <c:pt idx="11">
                  <c:v>Италия</c:v>
                </c:pt>
                <c:pt idx="12">
                  <c:v>Латвия</c:v>
                </c:pt>
                <c:pt idx="13">
                  <c:v>Нидерланды</c:v>
                </c:pt>
                <c:pt idx="14">
                  <c:v>Норвегия</c:v>
                </c:pt>
                <c:pt idx="15">
                  <c:v>Польша</c:v>
                </c:pt>
                <c:pt idx="16">
                  <c:v>Португалия</c:v>
                </c:pt>
                <c:pt idx="17">
                  <c:v>Республика Молдова </c:v>
                </c:pt>
                <c:pt idx="18">
                  <c:v>Словакия</c:v>
                </c:pt>
                <c:pt idx="19">
                  <c:v>Соединенное Королевство</c:v>
                </c:pt>
                <c:pt idx="20">
                  <c:v>(Великобритания)</c:v>
                </c:pt>
                <c:pt idx="21">
                  <c:v>Украина</c:v>
                </c:pt>
                <c:pt idx="22">
                  <c:v>Финляндия</c:v>
                </c:pt>
                <c:pt idx="23">
                  <c:v>Франция</c:v>
                </c:pt>
                <c:pt idx="24">
                  <c:v>Чешская Республика</c:v>
                </c:pt>
                <c:pt idx="25">
                  <c:v>Швейцария</c:v>
                </c:pt>
                <c:pt idx="26">
                  <c:v>Швеция</c:v>
                </c:pt>
                <c:pt idx="27">
                  <c:v>Азия</c:v>
                </c:pt>
                <c:pt idx="28">
                  <c:v>Азербайджан</c:v>
                </c:pt>
                <c:pt idx="29">
                  <c:v>Армения</c:v>
                </c:pt>
                <c:pt idx="30">
                  <c:v>Казахстан</c:v>
                </c:pt>
                <c:pt idx="31">
                  <c:v>Киргизия</c:v>
                </c:pt>
                <c:pt idx="32">
                  <c:v>Республика Корея</c:v>
                </c:pt>
                <c:pt idx="33">
                  <c:v>Таджикистан</c:v>
                </c:pt>
                <c:pt idx="34">
                  <c:v>Турция</c:v>
                </c:pt>
                <c:pt idx="35">
                  <c:v>Узбекистан</c:v>
                </c:pt>
                <c:pt idx="36">
                  <c:v>Япония</c:v>
                </c:pt>
                <c:pt idx="37">
                  <c:v>Америка</c:v>
                </c:pt>
                <c:pt idx="38">
                  <c:v>Канада</c:v>
                </c:pt>
                <c:pt idx="39">
                  <c:v>Мексика</c:v>
                </c:pt>
                <c:pt idx="40">
                  <c:v>США</c:v>
                </c:pt>
                <c:pt idx="41">
                  <c:v>Австралия и Океания</c:v>
                </c:pt>
                <c:pt idx="42">
                  <c:v>Австралия</c:v>
                </c:pt>
                <c:pt idx="43">
                  <c:v>Новая Зеландия</c:v>
                </c:pt>
              </c:strCache>
            </c:strRef>
          </c:cat>
          <c:val>
            <c:numRef>
              <c:f>'C:\Users\mau\AppData\Local\Microsoft\Windows\Temporary Internet Files\Content.Outlook\RKJ19FBL\[ВВП - структура.xlsx]Лист2'!$E$8:$E$51</c:f>
              <c:numCache>
                <c:formatCode>General</c:formatCode>
                <c:ptCount val="44"/>
                <c:pt idx="0">
                  <c:v>30.2</c:v>
                </c:pt>
                <c:pt idx="2">
                  <c:v>38.9</c:v>
                </c:pt>
                <c:pt idx="3">
                  <c:v>40.299999999999997</c:v>
                </c:pt>
                <c:pt idx="4">
                  <c:v>36.4</c:v>
                </c:pt>
                <c:pt idx="5">
                  <c:v>41.4</c:v>
                </c:pt>
                <c:pt idx="6">
                  <c:v>39</c:v>
                </c:pt>
                <c:pt idx="7">
                  <c:v>53</c:v>
                </c:pt>
                <c:pt idx="8">
                  <c:v>30.6</c:v>
                </c:pt>
                <c:pt idx="9">
                  <c:v>45.6</c:v>
                </c:pt>
                <c:pt idx="10">
                  <c:v>43</c:v>
                </c:pt>
                <c:pt idx="11">
                  <c:v>44.9</c:v>
                </c:pt>
                <c:pt idx="12">
                  <c:v>44.1</c:v>
                </c:pt>
                <c:pt idx="13">
                  <c:v>38.1</c:v>
                </c:pt>
                <c:pt idx="14">
                  <c:v>44.1</c:v>
                </c:pt>
                <c:pt idx="15">
                  <c:v>49.9</c:v>
                </c:pt>
                <c:pt idx="16">
                  <c:v>37.9</c:v>
                </c:pt>
                <c:pt idx="17">
                  <c:v>39.200000000000003</c:v>
                </c:pt>
                <c:pt idx="18">
                  <c:v>53.5</c:v>
                </c:pt>
                <c:pt idx="19">
                  <c:v>32.799999999999997</c:v>
                </c:pt>
                <c:pt idx="21">
                  <c:v>38.200000000000003</c:v>
                </c:pt>
                <c:pt idx="22">
                  <c:v>37</c:v>
                </c:pt>
                <c:pt idx="23">
                  <c:v>33.5</c:v>
                </c:pt>
                <c:pt idx="24">
                  <c:v>49.4</c:v>
                </c:pt>
                <c:pt idx="25">
                  <c:v>34.5</c:v>
                </c:pt>
                <c:pt idx="26">
                  <c:v>30.5</c:v>
                </c:pt>
                <c:pt idx="28">
                  <c:v>76.7</c:v>
                </c:pt>
                <c:pt idx="29">
                  <c:v>50.1</c:v>
                </c:pt>
                <c:pt idx="30">
                  <c:v>58.9</c:v>
                </c:pt>
                <c:pt idx="31">
                  <c:v>58.4</c:v>
                </c:pt>
                <c:pt idx="32">
                  <c:v>42.5</c:v>
                </c:pt>
                <c:pt idx="33">
                  <c:v>70</c:v>
                </c:pt>
                <c:pt idx="34">
                  <c:v>56.3</c:v>
                </c:pt>
                <c:pt idx="35">
                  <c:v>49.1</c:v>
                </c:pt>
                <c:pt idx="36">
                  <c:v>38</c:v>
                </c:pt>
                <c:pt idx="38">
                  <c:v>35.700000000000003</c:v>
                </c:pt>
                <c:pt idx="39">
                  <c:v>62.1</c:v>
                </c:pt>
                <c:pt idx="40">
                  <c:v>37.9</c:v>
                </c:pt>
                <c:pt idx="42">
                  <c:v>41.5</c:v>
                </c:pt>
                <c:pt idx="4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0-4B80-988F-166A3E786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190784"/>
        <c:axId val="666231536"/>
      </c:barChart>
      <c:catAx>
        <c:axId val="31919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6231536"/>
        <c:crosses val="autoZero"/>
        <c:auto val="1"/>
        <c:lblAlgn val="ctr"/>
        <c:lblOffset val="100"/>
        <c:noMultiLvlLbl val="0"/>
      </c:catAx>
      <c:valAx>
        <c:axId val="66623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1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Темп роста ВВП</c:v>
                </c:pt>
              </c:strCache>
            </c:strRef>
          </c:tx>
          <c:marker>
            <c:symbol val="none"/>
          </c:marker>
          <c:cat>
            <c:numRef>
              <c:f>Лист1!$M$1:$AB$1</c:f>
              <c:numCache>
                <c:formatCode>0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Лист1!$M$2:$AB$2</c:f>
              <c:numCache>
                <c:formatCode>0.0</c:formatCode>
                <c:ptCount val="16"/>
                <c:pt idx="0">
                  <c:v>104.7</c:v>
                </c:pt>
                <c:pt idx="1">
                  <c:v>107.3</c:v>
                </c:pt>
                <c:pt idx="2">
                  <c:v>107.2</c:v>
                </c:pt>
                <c:pt idx="3">
                  <c:v>106.43</c:v>
                </c:pt>
                <c:pt idx="4">
                  <c:v>108.2</c:v>
                </c:pt>
                <c:pt idx="5">
                  <c:v>108.47748629585054</c:v>
                </c:pt>
                <c:pt idx="6">
                  <c:v>105.2</c:v>
                </c:pt>
                <c:pt idx="7">
                  <c:v>92.2</c:v>
                </c:pt>
                <c:pt idx="8">
                  <c:v>104.5</c:v>
                </c:pt>
                <c:pt idx="9">
                  <c:v>104.3</c:v>
                </c:pt>
                <c:pt idx="10">
                  <c:v>103.5</c:v>
                </c:pt>
                <c:pt idx="11">
                  <c:v>101.3</c:v>
                </c:pt>
                <c:pt idx="12">
                  <c:v>100.70000000000002</c:v>
                </c:pt>
                <c:pt idx="13">
                  <c:v>97.2</c:v>
                </c:pt>
                <c:pt idx="14">
                  <c:v>99.8</c:v>
                </c:pt>
                <c:pt idx="15" formatCode="General">
                  <c:v>101.5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E-4867-BC94-224136B8CEB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Темп роста реальной зарплаты</c:v>
                </c:pt>
              </c:strCache>
            </c:strRef>
          </c:tx>
          <c:marker>
            <c:symbol val="none"/>
          </c:marker>
          <c:cat>
            <c:numRef>
              <c:f>Лист1!$M$1:$AB$1</c:f>
              <c:numCache>
                <c:formatCode>0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Лист1!$M$3:$AB$3</c:f>
              <c:numCache>
                <c:formatCode>0.0</c:formatCode>
                <c:ptCount val="16"/>
                <c:pt idx="0">
                  <c:v>116.2</c:v>
                </c:pt>
                <c:pt idx="1">
                  <c:v>110.9</c:v>
                </c:pt>
                <c:pt idx="2">
                  <c:v>110.6</c:v>
                </c:pt>
                <c:pt idx="3">
                  <c:v>112.62630996849245</c:v>
                </c:pt>
                <c:pt idx="4">
                  <c:v>113.3</c:v>
                </c:pt>
                <c:pt idx="5">
                  <c:v>117.23954180709366</c:v>
                </c:pt>
                <c:pt idx="6">
                  <c:v>111.48522440050044</c:v>
                </c:pt>
                <c:pt idx="7">
                  <c:v>96.468574592841577</c:v>
                </c:pt>
                <c:pt idx="8">
                  <c:v>105.1595087017171</c:v>
                </c:pt>
                <c:pt idx="9">
                  <c:v>102.79894235695912</c:v>
                </c:pt>
                <c:pt idx="10">
                  <c:v>108.41928339288962</c:v>
                </c:pt>
                <c:pt idx="11">
                  <c:v>104.75503253260136</c:v>
                </c:pt>
                <c:pt idx="12">
                  <c:v>101.20100666104793</c:v>
                </c:pt>
                <c:pt idx="13">
                  <c:v>90.987534307450161</c:v>
                </c:pt>
                <c:pt idx="14">
                  <c:v>100.6728235020197</c:v>
                </c:pt>
                <c:pt idx="15" formatCode="General">
                  <c:v>103.4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E-4867-BC94-224136B8CEB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Динамика производительности труда</c:v>
                </c:pt>
              </c:strCache>
            </c:strRef>
          </c:tx>
          <c:marker>
            <c:symbol val="none"/>
          </c:marker>
          <c:cat>
            <c:numRef>
              <c:f>Лист1!$M$1:$AB$1</c:f>
              <c:numCache>
                <c:formatCode>0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Лист1!$M$4:$AB$4</c:f>
              <c:numCache>
                <c:formatCode>0.0</c:formatCode>
                <c:ptCount val="16"/>
                <c:pt idx="0">
                  <c:v>103.8</c:v>
                </c:pt>
                <c:pt idx="1">
                  <c:v>107.00151730469918</c:v>
                </c:pt>
                <c:pt idx="2">
                  <c:v>106.5</c:v>
                </c:pt>
                <c:pt idx="3">
                  <c:v>105.5</c:v>
                </c:pt>
                <c:pt idx="4">
                  <c:v>107.5</c:v>
                </c:pt>
                <c:pt idx="5">
                  <c:v>107.5</c:v>
                </c:pt>
                <c:pt idx="6">
                  <c:v>104.8</c:v>
                </c:pt>
                <c:pt idx="7">
                  <c:v>95.9</c:v>
                </c:pt>
                <c:pt idx="8">
                  <c:v>103.2</c:v>
                </c:pt>
                <c:pt idx="9">
                  <c:v>103.8</c:v>
                </c:pt>
                <c:pt idx="10" formatCode="General">
                  <c:v>103.2</c:v>
                </c:pt>
                <c:pt idx="11" formatCode="General">
                  <c:v>101.8</c:v>
                </c:pt>
                <c:pt idx="12" formatCode="General">
                  <c:v>100.9</c:v>
                </c:pt>
                <c:pt idx="13" formatCode="General">
                  <c:v>96.8</c:v>
                </c:pt>
                <c:pt idx="14" formatCode="General">
                  <c:v>100.1</c:v>
                </c:pt>
                <c:pt idx="15" formatCode="General">
                  <c:v>101.9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E-4867-BC94-224136B8C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953520"/>
        <c:axId val="528953912"/>
      </c:lineChart>
      <c:catAx>
        <c:axId val="528953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528953912"/>
        <c:crosses val="autoZero"/>
        <c:auto val="1"/>
        <c:lblAlgn val="ctr"/>
        <c:lblOffset val="100"/>
        <c:noMultiLvlLbl val="0"/>
      </c:catAx>
      <c:valAx>
        <c:axId val="528953912"/>
        <c:scaling>
          <c:orientation val="minMax"/>
          <c:min val="9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289535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9974152349106"/>
          <c:y val="6.5491264428605769E-2"/>
          <c:w val="0.84341710289102656"/>
          <c:h val="0.61964811728603952"/>
        </c:manualLayout>
      </c:layout>
      <c:lineChart>
        <c:grouping val="standar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Кредиты ЦБ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Data!$B$1:$FZ$1</c:f>
              <c:numCache>
                <c:formatCode>m/d/yyyy</c:formatCode>
                <c:ptCount val="181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</c:numCache>
            </c:numRef>
          </c:cat>
          <c:val>
            <c:numRef>
              <c:f>Data!$B$38:$FZ$38</c:f>
              <c:numCache>
                <c:formatCode>General</c:formatCode>
                <c:ptCount val="181"/>
                <c:pt idx="36">
                  <c:v>13.786346999999999</c:v>
                </c:pt>
                <c:pt idx="37">
                  <c:v>13.372412000000001</c:v>
                </c:pt>
                <c:pt idx="38">
                  <c:v>13.532439999999999</c:v>
                </c:pt>
                <c:pt idx="39">
                  <c:v>13.593131</c:v>
                </c:pt>
                <c:pt idx="40">
                  <c:v>13.421760000000001</c:v>
                </c:pt>
                <c:pt idx="41">
                  <c:v>13.16291</c:v>
                </c:pt>
                <c:pt idx="42">
                  <c:v>12.992791</c:v>
                </c:pt>
                <c:pt idx="43">
                  <c:v>0.27515600000000001</c:v>
                </c:pt>
                <c:pt idx="44">
                  <c:v>2.4</c:v>
                </c:pt>
                <c:pt idx="45">
                  <c:v>2.5</c:v>
                </c:pt>
                <c:pt idx="46">
                  <c:v>12.7</c:v>
                </c:pt>
                <c:pt idx="47">
                  <c:v>29.2</c:v>
                </c:pt>
                <c:pt idx="48">
                  <c:v>34</c:v>
                </c:pt>
                <c:pt idx="49">
                  <c:v>43.629108000000002</c:v>
                </c:pt>
                <c:pt idx="50">
                  <c:v>197.98168200000001</c:v>
                </c:pt>
                <c:pt idx="51">
                  <c:v>147.07186200000001</c:v>
                </c:pt>
                <c:pt idx="52">
                  <c:v>94.241366999999997</c:v>
                </c:pt>
                <c:pt idx="53">
                  <c:v>50.083137000000001</c:v>
                </c:pt>
                <c:pt idx="54">
                  <c:v>50.264029000000001</c:v>
                </c:pt>
                <c:pt idx="55">
                  <c:v>64.865898000000001</c:v>
                </c:pt>
                <c:pt idx="56">
                  <c:v>159.35030399999999</c:v>
                </c:pt>
                <c:pt idx="57">
                  <c:v>233.37829400000001</c:v>
                </c:pt>
                <c:pt idx="58">
                  <c:v>1177.9940469999999</c:v>
                </c:pt>
                <c:pt idx="59">
                  <c:v>2123.4382329999999</c:v>
                </c:pt>
                <c:pt idx="60">
                  <c:v>3370.4443489999999</c:v>
                </c:pt>
                <c:pt idx="61">
                  <c:v>3653.6330720000001</c:v>
                </c:pt>
                <c:pt idx="62">
                  <c:v>3447.5164100000002</c:v>
                </c:pt>
                <c:pt idx="63">
                  <c:v>3293.5221590000001</c:v>
                </c:pt>
                <c:pt idx="64">
                  <c:v>2822.8261080000002</c:v>
                </c:pt>
                <c:pt idx="65">
                  <c:v>2269.8880049999998</c:v>
                </c:pt>
                <c:pt idx="66">
                  <c:v>2002.8205809999999</c:v>
                </c:pt>
                <c:pt idx="67">
                  <c:v>1936.4621520000001</c:v>
                </c:pt>
                <c:pt idx="68">
                  <c:v>1930.66623</c:v>
                </c:pt>
                <c:pt idx="69">
                  <c:v>1589.0501039999999</c:v>
                </c:pt>
                <c:pt idx="70">
                  <c:v>1305.348324</c:v>
                </c:pt>
                <c:pt idx="71">
                  <c:v>1238.6474000000001</c:v>
                </c:pt>
                <c:pt idx="72">
                  <c:v>1423.133374</c:v>
                </c:pt>
                <c:pt idx="73">
                  <c:v>1124.2038680000001</c:v>
                </c:pt>
                <c:pt idx="74">
                  <c:v>927.16325800000004</c:v>
                </c:pt>
                <c:pt idx="75">
                  <c:v>685.92840699999999</c:v>
                </c:pt>
                <c:pt idx="76">
                  <c:v>645.53642000000002</c:v>
                </c:pt>
                <c:pt idx="77">
                  <c:v>434.883557</c:v>
                </c:pt>
                <c:pt idx="78">
                  <c:v>510.29308400000002</c:v>
                </c:pt>
                <c:pt idx="79">
                  <c:v>396.99767600000001</c:v>
                </c:pt>
                <c:pt idx="80">
                  <c:v>382.51141599999994</c:v>
                </c:pt>
                <c:pt idx="81">
                  <c:v>373.43947400000002</c:v>
                </c:pt>
                <c:pt idx="82">
                  <c:v>329.98540300000002</c:v>
                </c:pt>
                <c:pt idx="83">
                  <c:v>362.915661</c:v>
                </c:pt>
                <c:pt idx="84">
                  <c:v>325.74615599999998</c:v>
                </c:pt>
                <c:pt idx="85">
                  <c:v>322.15927199999999</c:v>
                </c:pt>
                <c:pt idx="86">
                  <c:v>316.03823999999997</c:v>
                </c:pt>
                <c:pt idx="87">
                  <c:v>312.32348100000002</c:v>
                </c:pt>
                <c:pt idx="88">
                  <c:v>320.21000500000002</c:v>
                </c:pt>
                <c:pt idx="89">
                  <c:v>311.29208899999998</c:v>
                </c:pt>
                <c:pt idx="90">
                  <c:v>312.24310100000002</c:v>
                </c:pt>
                <c:pt idx="91">
                  <c:v>311.25074599999999</c:v>
                </c:pt>
                <c:pt idx="92">
                  <c:v>309.04850599999997</c:v>
                </c:pt>
                <c:pt idx="93">
                  <c:v>506.79624200000001</c:v>
                </c:pt>
                <c:pt idx="94">
                  <c:v>970.99201000000005</c:v>
                </c:pt>
                <c:pt idx="95">
                  <c:v>1191.6172730000001</c:v>
                </c:pt>
                <c:pt idx="96">
                  <c:v>1212.0640820000001</c:v>
                </c:pt>
                <c:pt idx="97">
                  <c:v>1366.400842</c:v>
                </c:pt>
                <c:pt idx="98">
                  <c:v>1257.716752</c:v>
                </c:pt>
                <c:pt idx="99">
                  <c:v>1469.3824509999999</c:v>
                </c:pt>
                <c:pt idx="100">
                  <c:v>1837.6898040000001</c:v>
                </c:pt>
                <c:pt idx="101">
                  <c:v>1695.9583190000001</c:v>
                </c:pt>
                <c:pt idx="102">
                  <c:v>2250.731659</c:v>
                </c:pt>
                <c:pt idx="103">
                  <c:v>2576.8887629999999</c:v>
                </c:pt>
                <c:pt idx="104">
                  <c:v>2402.5675369999999</c:v>
                </c:pt>
                <c:pt idx="105">
                  <c:v>2350.603376</c:v>
                </c:pt>
                <c:pt idx="106">
                  <c:v>2524.3416860000002</c:v>
                </c:pt>
                <c:pt idx="107">
                  <c:v>2852.6928990000001</c:v>
                </c:pt>
                <c:pt idx="108">
                  <c:v>2690.8518720000002</c:v>
                </c:pt>
                <c:pt idx="109">
                  <c:v>2197.8083839999999</c:v>
                </c:pt>
                <c:pt idx="110">
                  <c:v>2194.068068</c:v>
                </c:pt>
                <c:pt idx="111">
                  <c:v>2227.153699</c:v>
                </c:pt>
                <c:pt idx="112">
                  <c:v>2222.3923690000001</c:v>
                </c:pt>
                <c:pt idx="113">
                  <c:v>2476.211112</c:v>
                </c:pt>
                <c:pt idx="114">
                  <c:v>2320.7903980000001</c:v>
                </c:pt>
                <c:pt idx="115">
                  <c:v>2591.572651</c:v>
                </c:pt>
                <c:pt idx="116">
                  <c:v>2828.8451869999999</c:v>
                </c:pt>
                <c:pt idx="117">
                  <c:v>3140.115346</c:v>
                </c:pt>
                <c:pt idx="118">
                  <c:v>3298.6004050000001</c:v>
                </c:pt>
                <c:pt idx="119">
                  <c:v>3707.031669</c:v>
                </c:pt>
                <c:pt idx="120">
                  <c:v>4439.1039090000004</c:v>
                </c:pt>
                <c:pt idx="121">
                  <c:v>4282.19362</c:v>
                </c:pt>
                <c:pt idx="122">
                  <c:v>3966.980896</c:v>
                </c:pt>
                <c:pt idx="123">
                  <c:v>4702.1779669999996</c:v>
                </c:pt>
                <c:pt idx="124">
                  <c:v>5050.5846769999998</c:v>
                </c:pt>
                <c:pt idx="125">
                  <c:v>5017.7410339999997</c:v>
                </c:pt>
                <c:pt idx="126">
                  <c:v>5368.4828070000003</c:v>
                </c:pt>
                <c:pt idx="127">
                  <c:v>5591.7079130000002</c:v>
                </c:pt>
                <c:pt idx="128">
                  <c:v>5452.3855020000001</c:v>
                </c:pt>
                <c:pt idx="129">
                  <c:v>5643.5784569999996</c:v>
                </c:pt>
                <c:pt idx="130">
                  <c:v>6157.3026179999997</c:v>
                </c:pt>
                <c:pt idx="131">
                  <c:v>6742.8661679999996</c:v>
                </c:pt>
                <c:pt idx="132">
                  <c:v>9287.0305310000003</c:v>
                </c:pt>
                <c:pt idx="133">
                  <c:v>7727.5971760000002</c:v>
                </c:pt>
                <c:pt idx="134">
                  <c:v>7690.469599</c:v>
                </c:pt>
                <c:pt idx="135">
                  <c:v>7572.8152099999998</c:v>
                </c:pt>
                <c:pt idx="136">
                  <c:v>7515.6780779999999</c:v>
                </c:pt>
                <c:pt idx="137">
                  <c:v>6838.7019630000004</c:v>
                </c:pt>
                <c:pt idx="138">
                  <c:v>6931.3423810000004</c:v>
                </c:pt>
                <c:pt idx="139">
                  <c:v>6692.8419299999996</c:v>
                </c:pt>
                <c:pt idx="140">
                  <c:v>6527.3220520000004</c:v>
                </c:pt>
                <c:pt idx="141">
                  <c:v>5757.6419660000001</c:v>
                </c:pt>
                <c:pt idx="142">
                  <c:v>5457.4662010000002</c:v>
                </c:pt>
                <c:pt idx="143">
                  <c:v>4931.2844510000004</c:v>
                </c:pt>
                <c:pt idx="144">
                  <c:v>5363.2522550000003</c:v>
                </c:pt>
                <c:pt idx="145">
                  <c:v>4590.330852</c:v>
                </c:pt>
                <c:pt idx="146">
                  <c:v>4160.7048850000001</c:v>
                </c:pt>
                <c:pt idx="147">
                  <c:v>4060.0124289999999</c:v>
                </c:pt>
                <c:pt idx="148">
                  <c:v>3098.8846920000001</c:v>
                </c:pt>
                <c:pt idx="149">
                  <c:v>2964.042535</c:v>
                </c:pt>
                <c:pt idx="150">
                  <c:v>2712.0292260000001</c:v>
                </c:pt>
                <c:pt idx="151">
                  <c:v>2729.03352</c:v>
                </c:pt>
                <c:pt idx="152">
                  <c:v>2424.1398610000001</c:v>
                </c:pt>
                <c:pt idx="153">
                  <c:v>2373.0951909999999</c:v>
                </c:pt>
                <c:pt idx="154">
                  <c:v>2177.4778040000001</c:v>
                </c:pt>
                <c:pt idx="155">
                  <c:v>2449.8039239999998</c:v>
                </c:pt>
                <c:pt idx="156">
                  <c:v>2725.909623</c:v>
                </c:pt>
                <c:pt idx="157">
                  <c:v>1948.1842549999999</c:v>
                </c:pt>
                <c:pt idx="158">
                  <c:v>1460.557168</c:v>
                </c:pt>
                <c:pt idx="159">
                  <c:v>1390.8734449999997</c:v>
                </c:pt>
                <c:pt idx="160">
                  <c:v>1450.766038</c:v>
                </c:pt>
                <c:pt idx="161">
                  <c:v>1025.5336910000001</c:v>
                </c:pt>
                <c:pt idx="162">
                  <c:v>1061.467011</c:v>
                </c:pt>
                <c:pt idx="163">
                  <c:v>1315.3690959999999</c:v>
                </c:pt>
                <c:pt idx="164">
                  <c:v>2051.4694690000001</c:v>
                </c:pt>
                <c:pt idx="165">
                  <c:v>1830.66634</c:v>
                </c:pt>
                <c:pt idx="166">
                  <c:v>1960.5100259999999</c:v>
                </c:pt>
                <c:pt idx="167">
                  <c:v>1937.986384</c:v>
                </c:pt>
                <c:pt idx="168">
                  <c:v>2016.453935</c:v>
                </c:pt>
                <c:pt idx="169">
                  <c:v>2006.7316639999999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30-4B22-919A-2EA220001E78}"/>
            </c:ext>
          </c:extLst>
        </c:ser>
        <c:ser>
          <c:idx val="1"/>
          <c:order val="1"/>
          <c:tx>
            <c:strRef>
              <c:f>Data!$A$68</c:f>
              <c:strCache>
                <c:ptCount val="1"/>
                <c:pt idx="0">
                  <c:v>Кредиты - депозиты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Data!$B$1:$FZ$1</c:f>
              <c:numCache>
                <c:formatCode>m/d/yyyy</c:formatCode>
                <c:ptCount val="181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</c:numCache>
            </c:numRef>
          </c:cat>
          <c:val>
            <c:numRef>
              <c:f>Data!$B$68:$FZ$68</c:f>
              <c:numCache>
                <c:formatCode>#,##0</c:formatCode>
                <c:ptCount val="181"/>
                <c:pt idx="0">
                  <c:v>-157.07458499999996</c:v>
                </c:pt>
                <c:pt idx="1">
                  <c:v>-157.88116499999958</c:v>
                </c:pt>
                <c:pt idx="2">
                  <c:v>-190.54376599999983</c:v>
                </c:pt>
                <c:pt idx="3">
                  <c:v>-166.29358899999968</c:v>
                </c:pt>
                <c:pt idx="4">
                  <c:v>-110.91439500000001</c:v>
                </c:pt>
                <c:pt idx="5">
                  <c:v>-108.97132800000021</c:v>
                </c:pt>
                <c:pt idx="6">
                  <c:v>-108.80270100000035</c:v>
                </c:pt>
                <c:pt idx="7">
                  <c:v>19.278891999999527</c:v>
                </c:pt>
                <c:pt idx="8">
                  <c:v>80.517296000000087</c:v>
                </c:pt>
                <c:pt idx="9">
                  <c:v>144.29015200000023</c:v>
                </c:pt>
                <c:pt idx="10">
                  <c:v>132.18899300000024</c:v>
                </c:pt>
                <c:pt idx="11">
                  <c:v>140.46934200000018</c:v>
                </c:pt>
                <c:pt idx="12">
                  <c:v>101.3552089999998</c:v>
                </c:pt>
                <c:pt idx="13">
                  <c:v>172.36050199999985</c:v>
                </c:pt>
                <c:pt idx="14">
                  <c:v>40.681357999999541</c:v>
                </c:pt>
                <c:pt idx="15">
                  <c:v>59.561302000000609</c:v>
                </c:pt>
                <c:pt idx="16">
                  <c:v>192.60260600000061</c:v>
                </c:pt>
                <c:pt idx="17">
                  <c:v>156.58591899999976</c:v>
                </c:pt>
                <c:pt idx="18">
                  <c:v>117.63796300000045</c:v>
                </c:pt>
                <c:pt idx="19">
                  <c:v>238.96017100000009</c:v>
                </c:pt>
                <c:pt idx="20">
                  <c:v>174.80412299999966</c:v>
                </c:pt>
                <c:pt idx="21">
                  <c:v>183.83947699999996</c:v>
                </c:pt>
                <c:pt idx="22">
                  <c:v>342.22593200000006</c:v>
                </c:pt>
                <c:pt idx="23">
                  <c:v>403.3959179999996</c:v>
                </c:pt>
                <c:pt idx="24">
                  <c:v>197.04629499999993</c:v>
                </c:pt>
                <c:pt idx="25">
                  <c:v>307.83943600000066</c:v>
                </c:pt>
                <c:pt idx="26">
                  <c:v>324.01384899999948</c:v>
                </c:pt>
                <c:pt idx="27">
                  <c:v>303.00765299999995</c:v>
                </c:pt>
                <c:pt idx="28">
                  <c:v>457.43037499999906</c:v>
                </c:pt>
                <c:pt idx="29">
                  <c:v>353.67561700000056</c:v>
                </c:pt>
                <c:pt idx="30">
                  <c:v>391.37759900000037</c:v>
                </c:pt>
                <c:pt idx="31">
                  <c:v>589.25615699999969</c:v>
                </c:pt>
                <c:pt idx="32">
                  <c:v>699.45458500000086</c:v>
                </c:pt>
                <c:pt idx="33">
                  <c:v>681.50982200000067</c:v>
                </c:pt>
                <c:pt idx="34">
                  <c:v>793.52769800000078</c:v>
                </c:pt>
                <c:pt idx="35">
                  <c:v>851.2512740000011</c:v>
                </c:pt>
                <c:pt idx="36">
                  <c:v>591.45949900000073</c:v>
                </c:pt>
                <c:pt idx="37">
                  <c:v>843.65934999999968</c:v>
                </c:pt>
                <c:pt idx="38">
                  <c:v>853.43866700000035</c:v>
                </c:pt>
                <c:pt idx="39">
                  <c:v>537.41883700000119</c:v>
                </c:pt>
                <c:pt idx="40">
                  <c:v>627.29495100000133</c:v>
                </c:pt>
                <c:pt idx="41">
                  <c:v>300.8822569999993</c:v>
                </c:pt>
                <c:pt idx="42">
                  <c:v>744.34104099999922</c:v>
                </c:pt>
                <c:pt idx="43">
                  <c:v>1184.3998010000009</c:v>
                </c:pt>
                <c:pt idx="44">
                  <c:v>1452.8175323021057</c:v>
                </c:pt>
                <c:pt idx="45">
                  <c:v>1561.6273374952077</c:v>
                </c:pt>
                <c:pt idx="46">
                  <c:v>2032.092588736981</c:v>
                </c:pt>
                <c:pt idx="47">
                  <c:v>2176.9462089991571</c:v>
                </c:pt>
                <c:pt idx="48">
                  <c:v>1542.9290406183452</c:v>
                </c:pt>
                <c:pt idx="49">
                  <c:v>2104.599661779398</c:v>
                </c:pt>
                <c:pt idx="50">
                  <c:v>2118.3123434621543</c:v>
                </c:pt>
                <c:pt idx="51">
                  <c:v>2155.0584627808853</c:v>
                </c:pt>
                <c:pt idx="52">
                  <c:v>2839.3770746086184</c:v>
                </c:pt>
                <c:pt idx="53">
                  <c:v>2772.5310618512071</c:v>
                </c:pt>
                <c:pt idx="54">
                  <c:v>2732.9359337778837</c:v>
                </c:pt>
                <c:pt idx="55">
                  <c:v>3329.2893702172023</c:v>
                </c:pt>
                <c:pt idx="56">
                  <c:v>3405.3062903717478</c:v>
                </c:pt>
                <c:pt idx="57">
                  <c:v>3781.1074270125664</c:v>
                </c:pt>
                <c:pt idx="58">
                  <c:v>4586.0222964018021</c:v>
                </c:pt>
                <c:pt idx="59">
                  <c:v>4728.2240509378125</c:v>
                </c:pt>
                <c:pt idx="60">
                  <c:v>3464.9151173957939</c:v>
                </c:pt>
                <c:pt idx="61">
                  <c:v>4177.2014630655531</c:v>
                </c:pt>
                <c:pt idx="62">
                  <c:v>4028.413835575519</c:v>
                </c:pt>
                <c:pt idx="63">
                  <c:v>3802.5899480608887</c:v>
                </c:pt>
                <c:pt idx="64">
                  <c:v>3890.6876097958275</c:v>
                </c:pt>
                <c:pt idx="65">
                  <c:v>3532.9854620422179</c:v>
                </c:pt>
                <c:pt idx="66">
                  <c:v>2909.2698361844027</c:v>
                </c:pt>
                <c:pt idx="67">
                  <c:v>2681.3616067459734</c:v>
                </c:pt>
                <c:pt idx="68">
                  <c:v>2417.5723549324794</c:v>
                </c:pt>
                <c:pt idx="69">
                  <c:v>2168.2417073681913</c:v>
                </c:pt>
                <c:pt idx="70">
                  <c:v>2045.9548566182423</c:v>
                </c:pt>
                <c:pt idx="71">
                  <c:v>1540.2673776094839</c:v>
                </c:pt>
                <c:pt idx="72">
                  <c:v>423.74322453450225</c:v>
                </c:pt>
                <c:pt idx="73">
                  <c:v>478.68503608656488</c:v>
                </c:pt>
                <c:pt idx="74">
                  <c:v>273.84237687885576</c:v>
                </c:pt>
                <c:pt idx="75">
                  <c:v>103.36299970983528</c:v>
                </c:pt>
                <c:pt idx="76">
                  <c:v>19.044024340517819</c:v>
                </c:pt>
                <c:pt idx="77">
                  <c:v>-31.57424189239368</c:v>
                </c:pt>
                <c:pt idx="78">
                  <c:v>-145.243898308035</c:v>
                </c:pt>
                <c:pt idx="79">
                  <c:v>-127.13924424458109</c:v>
                </c:pt>
                <c:pt idx="80">
                  <c:v>-91.11160479585827</c:v>
                </c:pt>
                <c:pt idx="81">
                  <c:v>-33.307448586132381</c:v>
                </c:pt>
                <c:pt idx="82">
                  <c:v>-14.023990580029785</c:v>
                </c:pt>
                <c:pt idx="83">
                  <c:v>-273.25597275905312</c:v>
                </c:pt>
                <c:pt idx="84">
                  <c:v>-1301.1332176918202</c:v>
                </c:pt>
                <c:pt idx="85">
                  <c:v>-902.71758432642366</c:v>
                </c:pt>
                <c:pt idx="86">
                  <c:v>-1094.1301923463159</c:v>
                </c:pt>
                <c:pt idx="87">
                  <c:v>-896.34519027699901</c:v>
                </c:pt>
                <c:pt idx="88">
                  <c:v>-530.66482193180923</c:v>
                </c:pt>
                <c:pt idx="89">
                  <c:v>-376.43482954931261</c:v>
                </c:pt>
                <c:pt idx="90">
                  <c:v>-374.82167383125426</c:v>
                </c:pt>
                <c:pt idx="91">
                  <c:v>32.943813323613256</c:v>
                </c:pt>
                <c:pt idx="92">
                  <c:v>273.59971091420203</c:v>
                </c:pt>
                <c:pt idx="93">
                  <c:v>257.13126161373032</c:v>
                </c:pt>
                <c:pt idx="94">
                  <c:v>613.8752140496299</c:v>
                </c:pt>
                <c:pt idx="95">
                  <c:v>596.94293787632887</c:v>
                </c:pt>
                <c:pt idx="96">
                  <c:v>-808.55606481885911</c:v>
                </c:pt>
                <c:pt idx="97">
                  <c:v>-533.19398241648082</c:v>
                </c:pt>
                <c:pt idx="98">
                  <c:v>-564.04158903712778</c:v>
                </c:pt>
                <c:pt idx="99">
                  <c:v>-308.91430923662705</c:v>
                </c:pt>
                <c:pt idx="100">
                  <c:v>301.89005099867654</c:v>
                </c:pt>
                <c:pt idx="101">
                  <c:v>334.34287016143276</c:v>
                </c:pt>
                <c:pt idx="102">
                  <c:v>731.86186518593877</c:v>
                </c:pt>
                <c:pt idx="103">
                  <c:v>1187.6082343198509</c:v>
                </c:pt>
                <c:pt idx="104">
                  <c:v>1683.2633533058724</c:v>
                </c:pt>
                <c:pt idx="105">
                  <c:v>1877.7630025092251</c:v>
                </c:pt>
                <c:pt idx="106">
                  <c:v>2053.339292297881</c:v>
                </c:pt>
                <c:pt idx="107">
                  <c:v>2083.7563211670181</c:v>
                </c:pt>
                <c:pt idx="108">
                  <c:v>622.67039889124783</c:v>
                </c:pt>
                <c:pt idx="109">
                  <c:v>993.01005369426684</c:v>
                </c:pt>
                <c:pt idx="110">
                  <c:v>700.52414697624374</c:v>
                </c:pt>
                <c:pt idx="111">
                  <c:v>765.26911431553219</c:v>
                </c:pt>
                <c:pt idx="112">
                  <c:v>952.22937348308415</c:v>
                </c:pt>
                <c:pt idx="113">
                  <c:v>1060.9422041416169</c:v>
                </c:pt>
                <c:pt idx="114">
                  <c:v>969.55454014875738</c:v>
                </c:pt>
                <c:pt idx="115">
                  <c:v>1568.1545418719725</c:v>
                </c:pt>
                <c:pt idx="116">
                  <c:v>1931.9398209262788</c:v>
                </c:pt>
                <c:pt idx="117">
                  <c:v>2325.0525197680181</c:v>
                </c:pt>
                <c:pt idx="118">
                  <c:v>2880.3283499067093</c:v>
                </c:pt>
                <c:pt idx="119">
                  <c:v>2766.1051336913256</c:v>
                </c:pt>
                <c:pt idx="120">
                  <c:v>780.57906398063903</c:v>
                </c:pt>
                <c:pt idx="121">
                  <c:v>1323.0447786882669</c:v>
                </c:pt>
                <c:pt idx="122">
                  <c:v>1020.8107904644049</c:v>
                </c:pt>
                <c:pt idx="123">
                  <c:v>1839.9308164799959</c:v>
                </c:pt>
                <c:pt idx="124">
                  <c:v>2314.4461127545237</c:v>
                </c:pt>
                <c:pt idx="125">
                  <c:v>2353.7944646878132</c:v>
                </c:pt>
                <c:pt idx="126">
                  <c:v>2574.8042105635031</c:v>
                </c:pt>
                <c:pt idx="127">
                  <c:v>3115.2087422564177</c:v>
                </c:pt>
                <c:pt idx="128">
                  <c:v>3290.5772831021586</c:v>
                </c:pt>
                <c:pt idx="129">
                  <c:v>3510.9995480924918</c:v>
                </c:pt>
                <c:pt idx="130">
                  <c:v>3472.2279618399143</c:v>
                </c:pt>
                <c:pt idx="131">
                  <c:v>3355.933794115901</c:v>
                </c:pt>
                <c:pt idx="132">
                  <c:v>1502.9104957242384</c:v>
                </c:pt>
                <c:pt idx="133">
                  <c:v>316.43645247811077</c:v>
                </c:pt>
                <c:pt idx="134">
                  <c:v>525.56124134888501</c:v>
                </c:pt>
                <c:pt idx="135">
                  <c:v>882.9347472279444</c:v>
                </c:pt>
                <c:pt idx="136">
                  <c:v>951.05206075389685</c:v>
                </c:pt>
                <c:pt idx="137">
                  <c:v>843.27284188181909</c:v>
                </c:pt>
                <c:pt idx="138">
                  <c:v>301.31959436157348</c:v>
                </c:pt>
                <c:pt idx="139">
                  <c:v>203.14815960465373</c:v>
                </c:pt>
                <c:pt idx="140">
                  <c:v>-606.20736090029777</c:v>
                </c:pt>
                <c:pt idx="141">
                  <c:v>-1491.4926176187844</c:v>
                </c:pt>
                <c:pt idx="142">
                  <c:v>-1058.7538447388783</c:v>
                </c:pt>
                <c:pt idx="143">
                  <c:v>-1610.404273115538</c:v>
                </c:pt>
                <c:pt idx="144">
                  <c:v>-4224.5775230627951</c:v>
                </c:pt>
                <c:pt idx="145">
                  <c:v>-3950.5676851531639</c:v>
                </c:pt>
                <c:pt idx="146">
                  <c:v>-4250.2150891995061</c:v>
                </c:pt>
                <c:pt idx="147">
                  <c:v>-3930.3285784299446</c:v>
                </c:pt>
                <c:pt idx="148">
                  <c:v>-3918.1648522522228</c:v>
                </c:pt>
                <c:pt idx="149">
                  <c:v>-4255.7742258746621</c:v>
                </c:pt>
                <c:pt idx="150">
                  <c:v>-3911.2236004579067</c:v>
                </c:pt>
                <c:pt idx="151">
                  <c:v>-3652.5309616004674</c:v>
                </c:pt>
                <c:pt idx="152">
                  <c:v>-3475.3757703718616</c:v>
                </c:pt>
                <c:pt idx="153">
                  <c:v>-3654.6273555445819</c:v>
                </c:pt>
                <c:pt idx="154">
                  <c:v>-3445.391470863633</c:v>
                </c:pt>
                <c:pt idx="155">
                  <c:v>-3951.6858700279518</c:v>
                </c:pt>
                <c:pt idx="156">
                  <c:v>-5226.0947674623503</c:v>
                </c:pt>
                <c:pt idx="157">
                  <c:v>-5793.9431542219818</c:v>
                </c:pt>
                <c:pt idx="158">
                  <c:v>-5684.7675320061371</c:v>
                </c:pt>
                <c:pt idx="159">
                  <c:v>-4931.366512280747</c:v>
                </c:pt>
                <c:pt idx="160">
                  <c:v>-4743.3828125079344</c:v>
                </c:pt>
                <c:pt idx="161">
                  <c:v>-5189.7350916879323</c:v>
                </c:pt>
                <c:pt idx="162">
                  <c:v>-5391.6813906178177</c:v>
                </c:pt>
                <c:pt idx="163">
                  <c:v>-5428.4943938798979</c:v>
                </c:pt>
                <c:pt idx="164">
                  <c:v>-5017.2115164903771</c:v>
                </c:pt>
                <c:pt idx="165">
                  <c:v>-4411.6832390939444</c:v>
                </c:pt>
                <c:pt idx="166">
                  <c:v>-4216.6355699778942</c:v>
                </c:pt>
                <c:pt idx="167">
                  <c:v>-4557.3078719633077</c:v>
                </c:pt>
                <c:pt idx="168">
                  <c:v>-6250.850910169177</c:v>
                </c:pt>
                <c:pt idx="169">
                  <c:v>-5888.2888746286999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30-4B22-919A-2EA220001E78}"/>
            </c:ext>
          </c:extLst>
        </c:ser>
        <c:ser>
          <c:idx val="2"/>
          <c:order val="2"/>
          <c:tx>
            <c:strRef>
              <c:f>Data!$A$70</c:f>
              <c:strCache>
                <c:ptCount val="1"/>
                <c:pt idx="0">
                  <c:v>Чистые иностранные пассивы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Data!$B$1:$FZ$1</c:f>
              <c:numCache>
                <c:formatCode>m/d/yyyy</c:formatCode>
                <c:ptCount val="181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</c:numCache>
            </c:numRef>
          </c:cat>
          <c:val>
            <c:numRef>
              <c:f>Data!$B$70:$FZ$70</c:f>
              <c:numCache>
                <c:formatCode>#,##0</c:formatCode>
                <c:ptCount val="181"/>
                <c:pt idx="0">
                  <c:v>109.89749300000001</c:v>
                </c:pt>
                <c:pt idx="1">
                  <c:v>166.93811100000002</c:v>
                </c:pt>
                <c:pt idx="2">
                  <c:v>143.85389000000001</c:v>
                </c:pt>
                <c:pt idx="3">
                  <c:v>2.2618599999999862</c:v>
                </c:pt>
                <c:pt idx="4">
                  <c:v>-64.567238999999944</c:v>
                </c:pt>
                <c:pt idx="5">
                  <c:v>-73.663765000000012</c:v>
                </c:pt>
                <c:pt idx="6">
                  <c:v>-83.896581000000012</c:v>
                </c:pt>
                <c:pt idx="7">
                  <c:v>-122.66759600000002</c:v>
                </c:pt>
                <c:pt idx="8">
                  <c:v>-142.647696</c:v>
                </c:pt>
                <c:pt idx="9">
                  <c:v>-46.230435000000057</c:v>
                </c:pt>
                <c:pt idx="10">
                  <c:v>37.869991000000041</c:v>
                </c:pt>
                <c:pt idx="11">
                  <c:v>159.85858400000004</c:v>
                </c:pt>
                <c:pt idx="12">
                  <c:v>190.45556099999999</c:v>
                </c:pt>
                <c:pt idx="13">
                  <c:v>55.129168000000064</c:v>
                </c:pt>
                <c:pt idx="14">
                  <c:v>97.858075999999997</c:v>
                </c:pt>
                <c:pt idx="15">
                  <c:v>108.51757500000006</c:v>
                </c:pt>
                <c:pt idx="16">
                  <c:v>128.45050199999997</c:v>
                </c:pt>
                <c:pt idx="17">
                  <c:v>89.132069000000016</c:v>
                </c:pt>
                <c:pt idx="18">
                  <c:v>30.379004000000073</c:v>
                </c:pt>
                <c:pt idx="19">
                  <c:v>85.207995000000111</c:v>
                </c:pt>
                <c:pt idx="20">
                  <c:v>79.900641999999991</c:v>
                </c:pt>
                <c:pt idx="21">
                  <c:v>184.47765200000001</c:v>
                </c:pt>
                <c:pt idx="22">
                  <c:v>182.56821199999993</c:v>
                </c:pt>
                <c:pt idx="23">
                  <c:v>198.76606300000009</c:v>
                </c:pt>
                <c:pt idx="24">
                  <c:v>357.84705799999995</c:v>
                </c:pt>
                <c:pt idx="25">
                  <c:v>246.198635</c:v>
                </c:pt>
                <c:pt idx="26">
                  <c:v>256.71056499999992</c:v>
                </c:pt>
                <c:pt idx="27">
                  <c:v>234.32643900000002</c:v>
                </c:pt>
                <c:pt idx="28">
                  <c:v>408.59776799999992</c:v>
                </c:pt>
                <c:pt idx="29">
                  <c:v>582.86709699999994</c:v>
                </c:pt>
                <c:pt idx="30">
                  <c:v>476.74052099999994</c:v>
                </c:pt>
                <c:pt idx="31">
                  <c:v>587.58055100000001</c:v>
                </c:pt>
                <c:pt idx="32">
                  <c:v>727.10953100000006</c:v>
                </c:pt>
                <c:pt idx="33">
                  <c:v>671.96327800000017</c:v>
                </c:pt>
                <c:pt idx="34">
                  <c:v>550.64830900000015</c:v>
                </c:pt>
                <c:pt idx="35">
                  <c:v>677.53831400000001</c:v>
                </c:pt>
                <c:pt idx="36">
                  <c:v>872.49754600000006</c:v>
                </c:pt>
                <c:pt idx="37">
                  <c:v>814.47781099999975</c:v>
                </c:pt>
                <c:pt idx="38">
                  <c:v>725.85640200000023</c:v>
                </c:pt>
                <c:pt idx="39">
                  <c:v>595.48894600000028</c:v>
                </c:pt>
                <c:pt idx="40">
                  <c:v>968.78156100000024</c:v>
                </c:pt>
                <c:pt idx="41">
                  <c:v>1194.5920059999999</c:v>
                </c:pt>
                <c:pt idx="42">
                  <c:v>1335.653454</c:v>
                </c:pt>
                <c:pt idx="43">
                  <c:v>1494.5527740000002</c:v>
                </c:pt>
                <c:pt idx="44">
                  <c:v>1418.92777005629</c:v>
                </c:pt>
                <c:pt idx="45">
                  <c:v>1227.7819925890121</c:v>
                </c:pt>
                <c:pt idx="46">
                  <c:v>1216.5334295750599</c:v>
                </c:pt>
                <c:pt idx="47">
                  <c:v>1275.5651739706493</c:v>
                </c:pt>
                <c:pt idx="48">
                  <c:v>1488.1906871510441</c:v>
                </c:pt>
                <c:pt idx="49">
                  <c:v>1368.3612157589337</c:v>
                </c:pt>
                <c:pt idx="50">
                  <c:v>1249.4482387929274</c:v>
                </c:pt>
                <c:pt idx="51">
                  <c:v>1175.2560300733965</c:v>
                </c:pt>
                <c:pt idx="52">
                  <c:v>1537.7066382785792</c:v>
                </c:pt>
                <c:pt idx="53">
                  <c:v>1469.0522509954017</c:v>
                </c:pt>
                <c:pt idx="54">
                  <c:v>1716.2694232836477</c:v>
                </c:pt>
                <c:pt idx="55">
                  <c:v>2025.9408186608796</c:v>
                </c:pt>
                <c:pt idx="56">
                  <c:v>1800.6403633232912</c:v>
                </c:pt>
                <c:pt idx="57">
                  <c:v>1471.7463832321646</c:v>
                </c:pt>
                <c:pt idx="58">
                  <c:v>1048.454599415468</c:v>
                </c:pt>
                <c:pt idx="59">
                  <c:v>919.66896156216785</c:v>
                </c:pt>
                <c:pt idx="60">
                  <c:v>496.29231059778107</c:v>
                </c:pt>
                <c:pt idx="61">
                  <c:v>546.8672406001715</c:v>
                </c:pt>
                <c:pt idx="62">
                  <c:v>711.82439380059441</c:v>
                </c:pt>
                <c:pt idx="63">
                  <c:v>380.61274605865123</c:v>
                </c:pt>
                <c:pt idx="64">
                  <c:v>376.09138486256359</c:v>
                </c:pt>
                <c:pt idx="65">
                  <c:v>181.13168010290573</c:v>
                </c:pt>
                <c:pt idx="66">
                  <c:v>96.537460909747978</c:v>
                </c:pt>
                <c:pt idx="67">
                  <c:v>-511.37407712314837</c:v>
                </c:pt>
                <c:pt idx="68">
                  <c:v>-700.52742945220086</c:v>
                </c:pt>
                <c:pt idx="69">
                  <c:v>-876.50713167629908</c:v>
                </c:pt>
                <c:pt idx="70">
                  <c:v>-684.83597349374088</c:v>
                </c:pt>
                <c:pt idx="71">
                  <c:v>-818.10026296404612</c:v>
                </c:pt>
                <c:pt idx="72">
                  <c:v>-738.65142508076644</c:v>
                </c:pt>
                <c:pt idx="73">
                  <c:v>-1007.8374607140594</c:v>
                </c:pt>
                <c:pt idx="74">
                  <c:v>-989.7993286021175</c:v>
                </c:pt>
                <c:pt idx="75">
                  <c:v>-742.15734175251657</c:v>
                </c:pt>
                <c:pt idx="76">
                  <c:v>-584.73520194292212</c:v>
                </c:pt>
                <c:pt idx="77">
                  <c:v>-538.98070285393715</c:v>
                </c:pt>
                <c:pt idx="78">
                  <c:v>-489.22879071672958</c:v>
                </c:pt>
                <c:pt idx="79">
                  <c:v>-605.08373656123229</c:v>
                </c:pt>
                <c:pt idx="80">
                  <c:v>-486.14390607481079</c:v>
                </c:pt>
                <c:pt idx="81">
                  <c:v>-342.43698536412836</c:v>
                </c:pt>
                <c:pt idx="82">
                  <c:v>-466.95371397037525</c:v>
                </c:pt>
                <c:pt idx="83">
                  <c:v>-772.15635337118476</c:v>
                </c:pt>
                <c:pt idx="84">
                  <c:v>-651.24638596010254</c:v>
                </c:pt>
                <c:pt idx="85">
                  <c:v>-697.897001828528</c:v>
                </c:pt>
                <c:pt idx="86">
                  <c:v>-909.05069775474169</c:v>
                </c:pt>
                <c:pt idx="87">
                  <c:v>-927.40985511744395</c:v>
                </c:pt>
                <c:pt idx="88">
                  <c:v>-1034.2679091636389</c:v>
                </c:pt>
                <c:pt idx="89">
                  <c:v>-1077.1141307864236</c:v>
                </c:pt>
                <c:pt idx="90">
                  <c:v>-1168.6994680591877</c:v>
                </c:pt>
                <c:pt idx="91">
                  <c:v>-1135.6453336674092</c:v>
                </c:pt>
                <c:pt idx="92">
                  <c:v>-1113.5932835280016</c:v>
                </c:pt>
                <c:pt idx="93">
                  <c:v>-1352.7267988206306</c:v>
                </c:pt>
                <c:pt idx="94">
                  <c:v>-1576.2580347483492</c:v>
                </c:pt>
                <c:pt idx="95">
                  <c:v>-1517.4365228764834</c:v>
                </c:pt>
                <c:pt idx="96">
                  <c:v>-1472.9097235147431</c:v>
                </c:pt>
                <c:pt idx="97">
                  <c:v>-1780.2599780921498</c:v>
                </c:pt>
                <c:pt idx="98">
                  <c:v>-1803.9302570277057</c:v>
                </c:pt>
                <c:pt idx="99">
                  <c:v>-1806.9208835961642</c:v>
                </c:pt>
                <c:pt idx="100">
                  <c:v>-1782.8372583410571</c:v>
                </c:pt>
                <c:pt idx="101">
                  <c:v>-1714.6181142158359</c:v>
                </c:pt>
                <c:pt idx="102">
                  <c:v>-1440.8022685015826</c:v>
                </c:pt>
                <c:pt idx="103">
                  <c:v>-1573.8952518066681</c:v>
                </c:pt>
                <c:pt idx="104">
                  <c:v>-1374.1716877720933</c:v>
                </c:pt>
                <c:pt idx="105">
                  <c:v>-1504.4049395349305</c:v>
                </c:pt>
                <c:pt idx="106">
                  <c:v>-1664.9311964434069</c:v>
                </c:pt>
                <c:pt idx="107">
                  <c:v>-1736.8635959590385</c:v>
                </c:pt>
                <c:pt idx="108">
                  <c:v>-1253.4725138957053</c:v>
                </c:pt>
                <c:pt idx="109">
                  <c:v>-1724.1540932764112</c:v>
                </c:pt>
                <c:pt idx="110">
                  <c:v>-1982.5541807004363</c:v>
                </c:pt>
                <c:pt idx="111">
                  <c:v>-2039.5981901139878</c:v>
                </c:pt>
                <c:pt idx="112">
                  <c:v>-2099.1439694253049</c:v>
                </c:pt>
                <c:pt idx="113">
                  <c:v>-2545.055054713438</c:v>
                </c:pt>
                <c:pt idx="114">
                  <c:v>-2289.7828371646469</c:v>
                </c:pt>
                <c:pt idx="115">
                  <c:v>-2311.2849108597356</c:v>
                </c:pt>
                <c:pt idx="116">
                  <c:v>-2217.4173682932797</c:v>
                </c:pt>
                <c:pt idx="117">
                  <c:v>-1937.2741271785478</c:v>
                </c:pt>
                <c:pt idx="118">
                  <c:v>-1876.0416251657857</c:v>
                </c:pt>
                <c:pt idx="119">
                  <c:v>-1907.7524232077253</c:v>
                </c:pt>
                <c:pt idx="120">
                  <c:v>-1941.116912828385</c:v>
                </c:pt>
                <c:pt idx="121">
                  <c:v>-2573.0811721366804</c:v>
                </c:pt>
                <c:pt idx="122">
                  <c:v>-2862.0451790796892</c:v>
                </c:pt>
                <c:pt idx="123">
                  <c:v>-2292.8878406672302</c:v>
                </c:pt>
                <c:pt idx="124">
                  <c:v>-2907.4965906438315</c:v>
                </c:pt>
                <c:pt idx="125">
                  <c:v>-2948.2129776235706</c:v>
                </c:pt>
                <c:pt idx="126">
                  <c:v>-2857.1380037988529</c:v>
                </c:pt>
                <c:pt idx="127">
                  <c:v>-2887.047147296842</c:v>
                </c:pt>
                <c:pt idx="128">
                  <c:v>-2435.2438119348649</c:v>
                </c:pt>
                <c:pt idx="129">
                  <c:v>-2221.5033591850101</c:v>
                </c:pt>
                <c:pt idx="130">
                  <c:v>-2721.4790430056423</c:v>
                </c:pt>
                <c:pt idx="131">
                  <c:v>-2586.5050824461728</c:v>
                </c:pt>
                <c:pt idx="132">
                  <c:v>-2825.157148549541</c:v>
                </c:pt>
                <c:pt idx="133">
                  <c:v>-4331.6991047749871</c:v>
                </c:pt>
                <c:pt idx="134">
                  <c:v>-4195.7638061597627</c:v>
                </c:pt>
                <c:pt idx="135">
                  <c:v>-4208.6672429987057</c:v>
                </c:pt>
                <c:pt idx="136">
                  <c:v>-4685.0990205230501</c:v>
                </c:pt>
                <c:pt idx="137">
                  <c:v>-4679.9008710450735</c:v>
                </c:pt>
                <c:pt idx="138">
                  <c:v>-4983.8478011808129</c:v>
                </c:pt>
                <c:pt idx="139">
                  <c:v>-5271.6535230932923</c:v>
                </c:pt>
                <c:pt idx="140">
                  <c:v>-5700.7187397529178</c:v>
                </c:pt>
                <c:pt idx="141">
                  <c:v>-5931.2459889457405</c:v>
                </c:pt>
                <c:pt idx="142">
                  <c:v>-6029.5293943670649</c:v>
                </c:pt>
                <c:pt idx="143">
                  <c:v>-6221.6429134152413</c:v>
                </c:pt>
                <c:pt idx="144">
                  <c:v>-6053.5740251260695</c:v>
                </c:pt>
                <c:pt idx="145">
                  <c:v>-6245.4549570082836</c:v>
                </c:pt>
                <c:pt idx="146">
                  <c:v>-6306.3209872556581</c:v>
                </c:pt>
                <c:pt idx="147">
                  <c:v>-5700.1086342475674</c:v>
                </c:pt>
                <c:pt idx="148">
                  <c:v>-5757.5553943302384</c:v>
                </c:pt>
                <c:pt idx="149">
                  <c:v>-5917.7173384558155</c:v>
                </c:pt>
                <c:pt idx="150">
                  <c:v>-5497.0665136914831</c:v>
                </c:pt>
                <c:pt idx="151">
                  <c:v>-5349.9366774246773</c:v>
                </c:pt>
                <c:pt idx="152">
                  <c:v>-5177.0825598232586</c:v>
                </c:pt>
                <c:pt idx="153">
                  <c:v>-5072.0930736702221</c:v>
                </c:pt>
                <c:pt idx="154">
                  <c:v>-5099.8791437067339</c:v>
                </c:pt>
                <c:pt idx="155">
                  <c:v>-5191.203171553323</c:v>
                </c:pt>
                <c:pt idx="156">
                  <c:v>-4854.4528873298814</c:v>
                </c:pt>
                <c:pt idx="157">
                  <c:v>-5726.3806033593446</c:v>
                </c:pt>
                <c:pt idx="158">
                  <c:v>-5449.1585872135784</c:v>
                </c:pt>
                <c:pt idx="159">
                  <c:v>-5473.1280926759982</c:v>
                </c:pt>
                <c:pt idx="160">
                  <c:v>-5526.3500853843034</c:v>
                </c:pt>
                <c:pt idx="161">
                  <c:v>-5767.3679956218466</c:v>
                </c:pt>
                <c:pt idx="162">
                  <c:v>-5789.3110317281316</c:v>
                </c:pt>
                <c:pt idx="163">
                  <c:v>-5642.2208070871329</c:v>
                </c:pt>
                <c:pt idx="164">
                  <c:v>-5394.7834266318687</c:v>
                </c:pt>
                <c:pt idx="165">
                  <c:v>-5253.1432215502573</c:v>
                </c:pt>
                <c:pt idx="166">
                  <c:v>-5183.9875968351535</c:v>
                </c:pt>
                <c:pt idx="167">
                  <c:v>-5052.3460583754813</c:v>
                </c:pt>
                <c:pt idx="168">
                  <c:v>-5297.7902312181477</c:v>
                </c:pt>
                <c:pt idx="169">
                  <c:v>-5228.5011835897894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30-4B22-919A-2EA220001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2311328"/>
        <c:axId val="892301920"/>
      </c:lineChart>
      <c:dateAx>
        <c:axId val="892311328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2301920"/>
        <c:crossesAt val="-7000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892301920"/>
        <c:scaling>
          <c:orientation val="minMax"/>
          <c:max val="9000"/>
          <c:min val="-7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231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723577235772358E-2"/>
          <c:y val="7.1969696969696975E-2"/>
          <c:w val="0.9097566392891574"/>
          <c:h val="0.61818181818181817"/>
        </c:manualLayout>
      </c:layout>
      <c:lineChart>
        <c:grouping val="standard"/>
        <c:varyColors val="0"/>
        <c:ser>
          <c:idx val="0"/>
          <c:order val="0"/>
          <c:tx>
            <c:strRef>
              <c:f>месяцы!$M$1</c:f>
              <c:strCache>
                <c:ptCount val="1"/>
                <c:pt idx="0">
                  <c:v>розничный т/оборот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месяцы!$A$12:$A$159</c:f>
              <c:strCache>
                <c:ptCount val="148"/>
                <c:pt idx="0">
                  <c:v>октябрь</c:v>
                </c:pt>
                <c:pt idx="1">
                  <c:v>ноябрь</c:v>
                </c:pt>
                <c:pt idx="2">
                  <c:v>декабрь 2005 г.</c:v>
                </c:pt>
                <c:pt idx="3">
                  <c:v>январь 2006г.</c:v>
                </c:pt>
                <c:pt idx="4">
                  <c:v>февраль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  <c:pt idx="8">
                  <c:v>июнь</c:v>
                </c:pt>
                <c:pt idx="9">
                  <c:v>июль</c:v>
                </c:pt>
                <c:pt idx="10">
                  <c:v>август</c:v>
                </c:pt>
                <c:pt idx="11">
                  <c:v>сентябрь</c:v>
                </c:pt>
                <c:pt idx="12">
                  <c:v>октябрь</c:v>
                </c:pt>
                <c:pt idx="13">
                  <c:v>ноябрь</c:v>
                </c:pt>
                <c:pt idx="14">
                  <c:v>декабрь 2006 г.</c:v>
                </c:pt>
                <c:pt idx="15">
                  <c:v>январь 2007г.</c:v>
                </c:pt>
                <c:pt idx="16">
                  <c:v>февраль</c:v>
                </c:pt>
                <c:pt idx="17">
                  <c:v>март</c:v>
                </c:pt>
                <c:pt idx="18">
                  <c:v>апрель</c:v>
                </c:pt>
                <c:pt idx="19">
                  <c:v>май</c:v>
                </c:pt>
                <c:pt idx="20">
                  <c:v>июнь</c:v>
                </c:pt>
                <c:pt idx="21">
                  <c:v>июль</c:v>
                </c:pt>
                <c:pt idx="22">
                  <c:v>август</c:v>
                </c:pt>
                <c:pt idx="23">
                  <c:v>сентябрь</c:v>
                </c:pt>
                <c:pt idx="24">
                  <c:v>октябрь</c:v>
                </c:pt>
                <c:pt idx="25">
                  <c:v>ноябрь</c:v>
                </c:pt>
                <c:pt idx="26">
                  <c:v>декабрь 2007 г.</c:v>
                </c:pt>
                <c:pt idx="27">
                  <c:v>январь 2008г.</c:v>
                </c:pt>
                <c:pt idx="28">
                  <c:v>февраль</c:v>
                </c:pt>
                <c:pt idx="29">
                  <c:v>март</c:v>
                </c:pt>
                <c:pt idx="30">
                  <c:v>апрель</c:v>
                </c:pt>
                <c:pt idx="31">
                  <c:v>май</c:v>
                </c:pt>
                <c:pt idx="32">
                  <c:v>июнь</c:v>
                </c:pt>
                <c:pt idx="33">
                  <c:v>июль</c:v>
                </c:pt>
                <c:pt idx="34">
                  <c:v>август</c:v>
                </c:pt>
                <c:pt idx="35">
                  <c:v>сентябрь</c:v>
                </c:pt>
                <c:pt idx="36">
                  <c:v>октябрь</c:v>
                </c:pt>
                <c:pt idx="37">
                  <c:v>ноябрь</c:v>
                </c:pt>
                <c:pt idx="38">
                  <c:v>декабрь 2008 г.</c:v>
                </c:pt>
                <c:pt idx="39">
                  <c:v>январь 2009г.</c:v>
                </c:pt>
                <c:pt idx="40">
                  <c:v>февраль</c:v>
                </c:pt>
                <c:pt idx="41">
                  <c:v>март</c:v>
                </c:pt>
                <c:pt idx="42">
                  <c:v>апрель</c:v>
                </c:pt>
                <c:pt idx="43">
                  <c:v>май</c:v>
                </c:pt>
                <c:pt idx="44">
                  <c:v>июнь</c:v>
                </c:pt>
                <c:pt idx="45">
                  <c:v>июль</c:v>
                </c:pt>
                <c:pt idx="46">
                  <c:v>август</c:v>
                </c:pt>
                <c:pt idx="47">
                  <c:v>сентябрь</c:v>
                </c:pt>
                <c:pt idx="48">
                  <c:v>октябрь</c:v>
                </c:pt>
                <c:pt idx="49">
                  <c:v>ноябрь</c:v>
                </c:pt>
                <c:pt idx="50">
                  <c:v>декабрь 2009 г.</c:v>
                </c:pt>
                <c:pt idx="51">
                  <c:v>январь 2010г.</c:v>
                </c:pt>
                <c:pt idx="52">
                  <c:v>февраль</c:v>
                </c:pt>
                <c:pt idx="53">
                  <c:v>март</c:v>
                </c:pt>
                <c:pt idx="54">
                  <c:v>апрель</c:v>
                </c:pt>
                <c:pt idx="55">
                  <c:v>май</c:v>
                </c:pt>
                <c:pt idx="56">
                  <c:v>июнь</c:v>
                </c:pt>
                <c:pt idx="57">
                  <c:v>июль</c:v>
                </c:pt>
                <c:pt idx="58">
                  <c:v>август</c:v>
                </c:pt>
                <c:pt idx="59">
                  <c:v>сентябрь</c:v>
                </c:pt>
                <c:pt idx="60">
                  <c:v>октябрь</c:v>
                </c:pt>
                <c:pt idx="61">
                  <c:v>ноябрь</c:v>
                </c:pt>
                <c:pt idx="62">
                  <c:v>декабрь 2010 г.</c:v>
                </c:pt>
                <c:pt idx="63">
                  <c:v>январь 2011г.</c:v>
                </c:pt>
                <c:pt idx="64">
                  <c:v>февраль</c:v>
                </c:pt>
                <c:pt idx="65">
                  <c:v>март</c:v>
                </c:pt>
                <c:pt idx="66">
                  <c:v>апрель</c:v>
                </c:pt>
                <c:pt idx="67">
                  <c:v>май</c:v>
                </c:pt>
                <c:pt idx="68">
                  <c:v>июнь</c:v>
                </c:pt>
                <c:pt idx="69">
                  <c:v>июль</c:v>
                </c:pt>
                <c:pt idx="70">
                  <c:v>август</c:v>
                </c:pt>
                <c:pt idx="71">
                  <c:v>сентябрь</c:v>
                </c:pt>
                <c:pt idx="72">
                  <c:v>октябрь</c:v>
                </c:pt>
                <c:pt idx="73">
                  <c:v>ноябрь</c:v>
                </c:pt>
                <c:pt idx="74">
                  <c:v>декабрь 2011 г.</c:v>
                </c:pt>
                <c:pt idx="75">
                  <c:v>январь 2012г.</c:v>
                </c:pt>
                <c:pt idx="76">
                  <c:v>февраль</c:v>
                </c:pt>
                <c:pt idx="77">
                  <c:v>март</c:v>
                </c:pt>
                <c:pt idx="78">
                  <c:v>апрель</c:v>
                </c:pt>
                <c:pt idx="79">
                  <c:v>май</c:v>
                </c:pt>
                <c:pt idx="80">
                  <c:v>июнь</c:v>
                </c:pt>
                <c:pt idx="81">
                  <c:v>июль</c:v>
                </c:pt>
                <c:pt idx="82">
                  <c:v>август</c:v>
                </c:pt>
                <c:pt idx="83">
                  <c:v>сентябрь</c:v>
                </c:pt>
                <c:pt idx="84">
                  <c:v>октябрь</c:v>
                </c:pt>
                <c:pt idx="85">
                  <c:v>ноябрь</c:v>
                </c:pt>
                <c:pt idx="86">
                  <c:v>декабрь 2012 г.</c:v>
                </c:pt>
                <c:pt idx="87">
                  <c:v>январь 2013г.</c:v>
                </c:pt>
                <c:pt idx="88">
                  <c:v>февраль</c:v>
                </c:pt>
                <c:pt idx="89">
                  <c:v>март</c:v>
                </c:pt>
                <c:pt idx="90">
                  <c:v>апрель</c:v>
                </c:pt>
                <c:pt idx="91">
                  <c:v>май</c:v>
                </c:pt>
                <c:pt idx="92">
                  <c:v>июнь</c:v>
                </c:pt>
                <c:pt idx="93">
                  <c:v>июль</c:v>
                </c:pt>
                <c:pt idx="94">
                  <c:v>август</c:v>
                </c:pt>
                <c:pt idx="95">
                  <c:v>сентябрь</c:v>
                </c:pt>
                <c:pt idx="96">
                  <c:v>октябрь 2013 г.</c:v>
                </c:pt>
                <c:pt idx="97">
                  <c:v>ноябрь</c:v>
                </c:pt>
                <c:pt idx="98">
                  <c:v>декабрь 2013 г.</c:v>
                </c:pt>
                <c:pt idx="99">
                  <c:v>январь 2014г.</c:v>
                </c:pt>
                <c:pt idx="100">
                  <c:v>февраль</c:v>
                </c:pt>
                <c:pt idx="101">
                  <c:v>март</c:v>
                </c:pt>
                <c:pt idx="102">
                  <c:v>апрель</c:v>
                </c:pt>
                <c:pt idx="103">
                  <c:v>май</c:v>
                </c:pt>
                <c:pt idx="104">
                  <c:v>июнь</c:v>
                </c:pt>
                <c:pt idx="105">
                  <c:v>июль</c:v>
                </c:pt>
                <c:pt idx="106">
                  <c:v>август</c:v>
                </c:pt>
                <c:pt idx="107">
                  <c:v>сентябрь</c:v>
                </c:pt>
                <c:pt idx="108">
                  <c:v>октябрь</c:v>
                </c:pt>
                <c:pt idx="109">
                  <c:v>ноябрь</c:v>
                </c:pt>
                <c:pt idx="110">
                  <c:v>декабрь 2014 г.</c:v>
                </c:pt>
                <c:pt idx="111">
                  <c:v>январь 2015г.</c:v>
                </c:pt>
                <c:pt idx="112">
                  <c:v>февраль</c:v>
                </c:pt>
                <c:pt idx="113">
                  <c:v>март</c:v>
                </c:pt>
                <c:pt idx="114">
                  <c:v>апрель</c:v>
                </c:pt>
                <c:pt idx="115">
                  <c:v>май</c:v>
                </c:pt>
                <c:pt idx="116">
                  <c:v>июнь</c:v>
                </c:pt>
                <c:pt idx="117">
                  <c:v>июль</c:v>
                </c:pt>
                <c:pt idx="118">
                  <c:v>август</c:v>
                </c:pt>
                <c:pt idx="119">
                  <c:v>сентябрь</c:v>
                </c:pt>
                <c:pt idx="120">
                  <c:v>октябрь</c:v>
                </c:pt>
                <c:pt idx="121">
                  <c:v>ноябрь</c:v>
                </c:pt>
                <c:pt idx="122">
                  <c:v>декабрь 2015 г.</c:v>
                </c:pt>
                <c:pt idx="123">
                  <c:v>январь 2016 г.</c:v>
                </c:pt>
                <c:pt idx="124">
                  <c:v>февраль</c:v>
                </c:pt>
                <c:pt idx="125">
                  <c:v>март</c:v>
                </c:pt>
                <c:pt idx="126">
                  <c:v>апрель</c:v>
                </c:pt>
                <c:pt idx="127">
                  <c:v>май</c:v>
                </c:pt>
                <c:pt idx="128">
                  <c:v>июнь</c:v>
                </c:pt>
                <c:pt idx="129">
                  <c:v>июль</c:v>
                </c:pt>
                <c:pt idx="130">
                  <c:v>август</c:v>
                </c:pt>
                <c:pt idx="131">
                  <c:v>сентябрь</c:v>
                </c:pt>
                <c:pt idx="132">
                  <c:v>октябрь</c:v>
                </c:pt>
                <c:pt idx="133">
                  <c:v>ноябрь</c:v>
                </c:pt>
                <c:pt idx="134">
                  <c:v>декабрь 2016 г.</c:v>
                </c:pt>
                <c:pt idx="135">
                  <c:v>январь 2017 г.</c:v>
                </c:pt>
                <c:pt idx="136">
                  <c:v>февраль</c:v>
                </c:pt>
                <c:pt idx="137">
                  <c:v>март</c:v>
                </c:pt>
                <c:pt idx="138">
                  <c:v>апрель</c:v>
                </c:pt>
                <c:pt idx="139">
                  <c:v>май</c:v>
                </c:pt>
                <c:pt idx="140">
                  <c:v>июнь</c:v>
                </c:pt>
                <c:pt idx="141">
                  <c:v>июль</c:v>
                </c:pt>
                <c:pt idx="142">
                  <c:v>август</c:v>
                </c:pt>
                <c:pt idx="143">
                  <c:v>сентябрь</c:v>
                </c:pt>
                <c:pt idx="144">
                  <c:v>октябрь</c:v>
                </c:pt>
                <c:pt idx="145">
                  <c:v>ноябрь</c:v>
                </c:pt>
                <c:pt idx="146">
                  <c:v>декабрь 2017 г.</c:v>
                </c:pt>
                <c:pt idx="147">
                  <c:v>январь 2018 г.</c:v>
                </c:pt>
              </c:strCache>
            </c:strRef>
          </c:cat>
          <c:val>
            <c:numRef>
              <c:f>месяцы!$AK$12:$AK$159</c:f>
              <c:numCache>
                <c:formatCode>General</c:formatCode>
                <c:ptCount val="148"/>
                <c:pt idx="0">
                  <c:v>112.9</c:v>
                </c:pt>
                <c:pt idx="1">
                  <c:v>112.2</c:v>
                </c:pt>
                <c:pt idx="2">
                  <c:v>114.8</c:v>
                </c:pt>
                <c:pt idx="3">
                  <c:v>111.2</c:v>
                </c:pt>
                <c:pt idx="4">
                  <c:v>110.6</c:v>
                </c:pt>
                <c:pt idx="5">
                  <c:v>111.8</c:v>
                </c:pt>
                <c:pt idx="6">
                  <c:v>111.9</c:v>
                </c:pt>
                <c:pt idx="7">
                  <c:v>113</c:v>
                </c:pt>
                <c:pt idx="8">
                  <c:v>115.3</c:v>
                </c:pt>
                <c:pt idx="9">
                  <c:v>115.5</c:v>
                </c:pt>
                <c:pt idx="10">
                  <c:v>115.3</c:v>
                </c:pt>
                <c:pt idx="11">
                  <c:v>114.4</c:v>
                </c:pt>
                <c:pt idx="12">
                  <c:v>115.3</c:v>
                </c:pt>
                <c:pt idx="13">
                  <c:v>114.6</c:v>
                </c:pt>
                <c:pt idx="14">
                  <c:v>115.5</c:v>
                </c:pt>
                <c:pt idx="15">
                  <c:v>114.5</c:v>
                </c:pt>
                <c:pt idx="16">
                  <c:v>114.9</c:v>
                </c:pt>
                <c:pt idx="17">
                  <c:v>114.5</c:v>
                </c:pt>
                <c:pt idx="18">
                  <c:v>114.9</c:v>
                </c:pt>
                <c:pt idx="19">
                  <c:v>115.8</c:v>
                </c:pt>
                <c:pt idx="20">
                  <c:v>116.1</c:v>
                </c:pt>
                <c:pt idx="21">
                  <c:v>116</c:v>
                </c:pt>
                <c:pt idx="22">
                  <c:v>117.2</c:v>
                </c:pt>
                <c:pt idx="23">
                  <c:v>116.6</c:v>
                </c:pt>
                <c:pt idx="24">
                  <c:v>115.8</c:v>
                </c:pt>
                <c:pt idx="25">
                  <c:v>116.3</c:v>
                </c:pt>
                <c:pt idx="26">
                  <c:v>117.5</c:v>
                </c:pt>
                <c:pt idx="27">
                  <c:v>116.8</c:v>
                </c:pt>
                <c:pt idx="28">
                  <c:v>118.6</c:v>
                </c:pt>
                <c:pt idx="29">
                  <c:v>116.4</c:v>
                </c:pt>
                <c:pt idx="30">
                  <c:v>114.8</c:v>
                </c:pt>
                <c:pt idx="31">
                  <c:v>115.2</c:v>
                </c:pt>
                <c:pt idx="32">
                  <c:v>114.6</c:v>
                </c:pt>
                <c:pt idx="33">
                  <c:v>115.5</c:v>
                </c:pt>
                <c:pt idx="34">
                  <c:v>114.6</c:v>
                </c:pt>
                <c:pt idx="35">
                  <c:v>114.8</c:v>
                </c:pt>
                <c:pt idx="36">
                  <c:v>112.9</c:v>
                </c:pt>
                <c:pt idx="37">
                  <c:v>108.5</c:v>
                </c:pt>
                <c:pt idx="38">
                  <c:v>105.3</c:v>
                </c:pt>
                <c:pt idx="39">
                  <c:v>104.7</c:v>
                </c:pt>
                <c:pt idx="40">
                  <c:v>99.2</c:v>
                </c:pt>
                <c:pt idx="41">
                  <c:v>97.6</c:v>
                </c:pt>
                <c:pt idx="42">
                  <c:v>95.7</c:v>
                </c:pt>
                <c:pt idx="43">
                  <c:v>94.9</c:v>
                </c:pt>
                <c:pt idx="44">
                  <c:v>94.2</c:v>
                </c:pt>
                <c:pt idx="45">
                  <c:v>92.7</c:v>
                </c:pt>
                <c:pt idx="46">
                  <c:v>91.1</c:v>
                </c:pt>
                <c:pt idx="47">
                  <c:v>90.5</c:v>
                </c:pt>
                <c:pt idx="48">
                  <c:v>92</c:v>
                </c:pt>
                <c:pt idx="49">
                  <c:v>94.2</c:v>
                </c:pt>
                <c:pt idx="50">
                  <c:v>97.1</c:v>
                </c:pt>
                <c:pt idx="51">
                  <c:v>100.8</c:v>
                </c:pt>
                <c:pt idx="52">
                  <c:v>102</c:v>
                </c:pt>
                <c:pt idx="53">
                  <c:v>104.2</c:v>
                </c:pt>
                <c:pt idx="54">
                  <c:v>106</c:v>
                </c:pt>
                <c:pt idx="55">
                  <c:v>107.1</c:v>
                </c:pt>
                <c:pt idx="56">
                  <c:v>108</c:v>
                </c:pt>
                <c:pt idx="57">
                  <c:v>108.9</c:v>
                </c:pt>
                <c:pt idx="58">
                  <c:v>109.2</c:v>
                </c:pt>
                <c:pt idx="59">
                  <c:v>107.7</c:v>
                </c:pt>
                <c:pt idx="60">
                  <c:v>107.5</c:v>
                </c:pt>
                <c:pt idx="61">
                  <c:v>108.2</c:v>
                </c:pt>
                <c:pt idx="62">
                  <c:v>107.1</c:v>
                </c:pt>
                <c:pt idx="63">
                  <c:v>103.9</c:v>
                </c:pt>
                <c:pt idx="64">
                  <c:v>106</c:v>
                </c:pt>
                <c:pt idx="65">
                  <c:v>105.2</c:v>
                </c:pt>
                <c:pt idx="66">
                  <c:v>105.5</c:v>
                </c:pt>
                <c:pt idx="67">
                  <c:v>105.9</c:v>
                </c:pt>
                <c:pt idx="68">
                  <c:v>105.9</c:v>
                </c:pt>
                <c:pt idx="69">
                  <c:v>106.1</c:v>
                </c:pt>
                <c:pt idx="70">
                  <c:v>108.2</c:v>
                </c:pt>
                <c:pt idx="71">
                  <c:v>109.3</c:v>
                </c:pt>
                <c:pt idx="72">
                  <c:v>109.1</c:v>
                </c:pt>
                <c:pt idx="73">
                  <c:v>108.5</c:v>
                </c:pt>
                <c:pt idx="74">
                  <c:v>109.4</c:v>
                </c:pt>
                <c:pt idx="75">
                  <c:v>107.5</c:v>
                </c:pt>
                <c:pt idx="76">
                  <c:v>108.3</c:v>
                </c:pt>
                <c:pt idx="77">
                  <c:v>107.8</c:v>
                </c:pt>
                <c:pt idx="78">
                  <c:v>107</c:v>
                </c:pt>
                <c:pt idx="79">
                  <c:v>107.6</c:v>
                </c:pt>
                <c:pt idx="80">
                  <c:v>107.7</c:v>
                </c:pt>
                <c:pt idx="81">
                  <c:v>106.2</c:v>
                </c:pt>
                <c:pt idx="82">
                  <c:v>105.3</c:v>
                </c:pt>
                <c:pt idx="83">
                  <c:v>105.3</c:v>
                </c:pt>
                <c:pt idx="84">
                  <c:v>104.7</c:v>
                </c:pt>
                <c:pt idx="85">
                  <c:v>105</c:v>
                </c:pt>
                <c:pt idx="86">
                  <c:v>105</c:v>
                </c:pt>
                <c:pt idx="87">
                  <c:v>104.4</c:v>
                </c:pt>
                <c:pt idx="88">
                  <c:v>103.2</c:v>
                </c:pt>
                <c:pt idx="89">
                  <c:v>104.5</c:v>
                </c:pt>
                <c:pt idx="90">
                  <c:v>104.2</c:v>
                </c:pt>
                <c:pt idx="91">
                  <c:v>103</c:v>
                </c:pt>
                <c:pt idx="92">
                  <c:v>103.6</c:v>
                </c:pt>
                <c:pt idx="93">
                  <c:v>104.4</c:v>
                </c:pt>
                <c:pt idx="94">
                  <c:v>104</c:v>
                </c:pt>
                <c:pt idx="95">
                  <c:v>103</c:v>
                </c:pt>
                <c:pt idx="96">
                  <c:v>103.5</c:v>
                </c:pt>
                <c:pt idx="97">
                  <c:v>104.1</c:v>
                </c:pt>
                <c:pt idx="98">
                  <c:v>103.5</c:v>
                </c:pt>
                <c:pt idx="99">
                  <c:v>102.8</c:v>
                </c:pt>
                <c:pt idx="100">
                  <c:v>104.3</c:v>
                </c:pt>
                <c:pt idx="101">
                  <c:v>104.5</c:v>
                </c:pt>
                <c:pt idx="102">
                  <c:v>103</c:v>
                </c:pt>
                <c:pt idx="103">
                  <c:v>102.4</c:v>
                </c:pt>
                <c:pt idx="104">
                  <c:v>101.1</c:v>
                </c:pt>
                <c:pt idx="105">
                  <c:v>101.6</c:v>
                </c:pt>
                <c:pt idx="106">
                  <c:v>101.6</c:v>
                </c:pt>
                <c:pt idx="107">
                  <c:v>101.8</c:v>
                </c:pt>
                <c:pt idx="108">
                  <c:v>101.7</c:v>
                </c:pt>
                <c:pt idx="109">
                  <c:v>101.9</c:v>
                </c:pt>
                <c:pt idx="110">
                  <c:v>105.1</c:v>
                </c:pt>
                <c:pt idx="111">
                  <c:v>95.6</c:v>
                </c:pt>
                <c:pt idx="112">
                  <c:v>92.5</c:v>
                </c:pt>
                <c:pt idx="113">
                  <c:v>91</c:v>
                </c:pt>
                <c:pt idx="114">
                  <c:v>90.1</c:v>
                </c:pt>
                <c:pt idx="115">
                  <c:v>90.5</c:v>
                </c:pt>
                <c:pt idx="116">
                  <c:v>90.3</c:v>
                </c:pt>
                <c:pt idx="117">
                  <c:v>90.4</c:v>
                </c:pt>
                <c:pt idx="118">
                  <c:v>90.5</c:v>
                </c:pt>
                <c:pt idx="119">
                  <c:v>89.3</c:v>
                </c:pt>
                <c:pt idx="120">
                  <c:v>88.7</c:v>
                </c:pt>
                <c:pt idx="121">
                  <c:v>87.8</c:v>
                </c:pt>
                <c:pt idx="122">
                  <c:v>85.9</c:v>
                </c:pt>
                <c:pt idx="123">
                  <c:v>93.8</c:v>
                </c:pt>
                <c:pt idx="124">
                  <c:v>96.3</c:v>
                </c:pt>
                <c:pt idx="125">
                  <c:v>95</c:v>
                </c:pt>
                <c:pt idx="126">
                  <c:v>95.7</c:v>
                </c:pt>
                <c:pt idx="127">
                  <c:v>94.7</c:v>
                </c:pt>
                <c:pt idx="128">
                  <c:v>95</c:v>
                </c:pt>
                <c:pt idx="129">
                  <c:v>95.7</c:v>
                </c:pt>
                <c:pt idx="130">
                  <c:v>95.8</c:v>
                </c:pt>
                <c:pt idx="131">
                  <c:v>96.9</c:v>
                </c:pt>
                <c:pt idx="132">
                  <c:v>95.7</c:v>
                </c:pt>
                <c:pt idx="133">
                  <c:v>95.8</c:v>
                </c:pt>
                <c:pt idx="134">
                  <c:v>94.8</c:v>
                </c:pt>
                <c:pt idx="135">
                  <c:v>97.9</c:v>
                </c:pt>
                <c:pt idx="136">
                  <c:v>97.4</c:v>
                </c:pt>
                <c:pt idx="137">
                  <c:v>99.8</c:v>
                </c:pt>
                <c:pt idx="138">
                  <c:v>100.4</c:v>
                </c:pt>
                <c:pt idx="139">
                  <c:v>101</c:v>
                </c:pt>
                <c:pt idx="140">
                  <c:v>101.5</c:v>
                </c:pt>
                <c:pt idx="141">
                  <c:v>101.2</c:v>
                </c:pt>
                <c:pt idx="142">
                  <c:v>101.9</c:v>
                </c:pt>
                <c:pt idx="143">
                  <c:v>103.1</c:v>
                </c:pt>
                <c:pt idx="144">
                  <c:v>103</c:v>
                </c:pt>
                <c:pt idx="145">
                  <c:v>102.7</c:v>
                </c:pt>
                <c:pt idx="146">
                  <c:v>103.1</c:v>
                </c:pt>
                <c:pt idx="147">
                  <c:v>102.8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33-4D70-89A6-1528BD3C4A37}"/>
            </c:ext>
          </c:extLst>
        </c:ser>
        <c:ser>
          <c:idx val="1"/>
          <c:order val="1"/>
          <c:tx>
            <c:strRef>
              <c:f>месяцы!$AB$1</c:f>
              <c:strCache>
                <c:ptCount val="1"/>
                <c:pt idx="0">
                  <c:v>реальные распол.д-ды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месяцы!$A$12:$A$159</c:f>
              <c:strCache>
                <c:ptCount val="148"/>
                <c:pt idx="0">
                  <c:v>октябрь</c:v>
                </c:pt>
                <c:pt idx="1">
                  <c:v>ноябрь</c:v>
                </c:pt>
                <c:pt idx="2">
                  <c:v>декабрь 2005 г.</c:v>
                </c:pt>
                <c:pt idx="3">
                  <c:v>январь 2006г.</c:v>
                </c:pt>
                <c:pt idx="4">
                  <c:v>февраль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  <c:pt idx="8">
                  <c:v>июнь</c:v>
                </c:pt>
                <c:pt idx="9">
                  <c:v>июль</c:v>
                </c:pt>
                <c:pt idx="10">
                  <c:v>август</c:v>
                </c:pt>
                <c:pt idx="11">
                  <c:v>сентябрь</c:v>
                </c:pt>
                <c:pt idx="12">
                  <c:v>октябрь</c:v>
                </c:pt>
                <c:pt idx="13">
                  <c:v>ноябрь</c:v>
                </c:pt>
                <c:pt idx="14">
                  <c:v>декабрь 2006 г.</c:v>
                </c:pt>
                <c:pt idx="15">
                  <c:v>январь 2007г.</c:v>
                </c:pt>
                <c:pt idx="16">
                  <c:v>февраль</c:v>
                </c:pt>
                <c:pt idx="17">
                  <c:v>март</c:v>
                </c:pt>
                <c:pt idx="18">
                  <c:v>апрель</c:v>
                </c:pt>
                <c:pt idx="19">
                  <c:v>май</c:v>
                </c:pt>
                <c:pt idx="20">
                  <c:v>июнь</c:v>
                </c:pt>
                <c:pt idx="21">
                  <c:v>июль</c:v>
                </c:pt>
                <c:pt idx="22">
                  <c:v>август</c:v>
                </c:pt>
                <c:pt idx="23">
                  <c:v>сентябрь</c:v>
                </c:pt>
                <c:pt idx="24">
                  <c:v>октябрь</c:v>
                </c:pt>
                <c:pt idx="25">
                  <c:v>ноябрь</c:v>
                </c:pt>
                <c:pt idx="26">
                  <c:v>декабрь 2007 г.</c:v>
                </c:pt>
                <c:pt idx="27">
                  <c:v>январь 2008г.</c:v>
                </c:pt>
                <c:pt idx="28">
                  <c:v>февраль</c:v>
                </c:pt>
                <c:pt idx="29">
                  <c:v>март</c:v>
                </c:pt>
                <c:pt idx="30">
                  <c:v>апрель</c:v>
                </c:pt>
                <c:pt idx="31">
                  <c:v>май</c:v>
                </c:pt>
                <c:pt idx="32">
                  <c:v>июнь</c:v>
                </c:pt>
                <c:pt idx="33">
                  <c:v>июль</c:v>
                </c:pt>
                <c:pt idx="34">
                  <c:v>август</c:v>
                </c:pt>
                <c:pt idx="35">
                  <c:v>сентябрь</c:v>
                </c:pt>
                <c:pt idx="36">
                  <c:v>октябрь</c:v>
                </c:pt>
                <c:pt idx="37">
                  <c:v>ноябрь</c:v>
                </c:pt>
                <c:pt idx="38">
                  <c:v>декабрь 2008 г.</c:v>
                </c:pt>
                <c:pt idx="39">
                  <c:v>январь 2009г.</c:v>
                </c:pt>
                <c:pt idx="40">
                  <c:v>февраль</c:v>
                </c:pt>
                <c:pt idx="41">
                  <c:v>март</c:v>
                </c:pt>
                <c:pt idx="42">
                  <c:v>апрель</c:v>
                </c:pt>
                <c:pt idx="43">
                  <c:v>май</c:v>
                </c:pt>
                <c:pt idx="44">
                  <c:v>июнь</c:v>
                </c:pt>
                <c:pt idx="45">
                  <c:v>июль</c:v>
                </c:pt>
                <c:pt idx="46">
                  <c:v>август</c:v>
                </c:pt>
                <c:pt idx="47">
                  <c:v>сентябрь</c:v>
                </c:pt>
                <c:pt idx="48">
                  <c:v>октябрь</c:v>
                </c:pt>
                <c:pt idx="49">
                  <c:v>ноябрь</c:v>
                </c:pt>
                <c:pt idx="50">
                  <c:v>декабрь 2009 г.</c:v>
                </c:pt>
                <c:pt idx="51">
                  <c:v>январь 2010г.</c:v>
                </c:pt>
                <c:pt idx="52">
                  <c:v>февраль</c:v>
                </c:pt>
                <c:pt idx="53">
                  <c:v>март</c:v>
                </c:pt>
                <c:pt idx="54">
                  <c:v>апрель</c:v>
                </c:pt>
                <c:pt idx="55">
                  <c:v>май</c:v>
                </c:pt>
                <c:pt idx="56">
                  <c:v>июнь</c:v>
                </c:pt>
                <c:pt idx="57">
                  <c:v>июль</c:v>
                </c:pt>
                <c:pt idx="58">
                  <c:v>август</c:v>
                </c:pt>
                <c:pt idx="59">
                  <c:v>сентябрь</c:v>
                </c:pt>
                <c:pt idx="60">
                  <c:v>октябрь</c:v>
                </c:pt>
                <c:pt idx="61">
                  <c:v>ноябрь</c:v>
                </c:pt>
                <c:pt idx="62">
                  <c:v>декабрь 2010 г.</c:v>
                </c:pt>
                <c:pt idx="63">
                  <c:v>январь 2011г.</c:v>
                </c:pt>
                <c:pt idx="64">
                  <c:v>февраль</c:v>
                </c:pt>
                <c:pt idx="65">
                  <c:v>март</c:v>
                </c:pt>
                <c:pt idx="66">
                  <c:v>апрель</c:v>
                </c:pt>
                <c:pt idx="67">
                  <c:v>май</c:v>
                </c:pt>
                <c:pt idx="68">
                  <c:v>июнь</c:v>
                </c:pt>
                <c:pt idx="69">
                  <c:v>июль</c:v>
                </c:pt>
                <c:pt idx="70">
                  <c:v>август</c:v>
                </c:pt>
                <c:pt idx="71">
                  <c:v>сентябрь</c:v>
                </c:pt>
                <c:pt idx="72">
                  <c:v>октябрь</c:v>
                </c:pt>
                <c:pt idx="73">
                  <c:v>ноябрь</c:v>
                </c:pt>
                <c:pt idx="74">
                  <c:v>декабрь 2011 г.</c:v>
                </c:pt>
                <c:pt idx="75">
                  <c:v>январь 2012г.</c:v>
                </c:pt>
                <c:pt idx="76">
                  <c:v>февраль</c:v>
                </c:pt>
                <c:pt idx="77">
                  <c:v>март</c:v>
                </c:pt>
                <c:pt idx="78">
                  <c:v>апрель</c:v>
                </c:pt>
                <c:pt idx="79">
                  <c:v>май</c:v>
                </c:pt>
                <c:pt idx="80">
                  <c:v>июнь</c:v>
                </c:pt>
                <c:pt idx="81">
                  <c:v>июль</c:v>
                </c:pt>
                <c:pt idx="82">
                  <c:v>август</c:v>
                </c:pt>
                <c:pt idx="83">
                  <c:v>сентябрь</c:v>
                </c:pt>
                <c:pt idx="84">
                  <c:v>октябрь</c:v>
                </c:pt>
                <c:pt idx="85">
                  <c:v>ноябрь</c:v>
                </c:pt>
                <c:pt idx="86">
                  <c:v>декабрь 2012 г.</c:v>
                </c:pt>
                <c:pt idx="87">
                  <c:v>январь 2013г.</c:v>
                </c:pt>
                <c:pt idx="88">
                  <c:v>февраль</c:v>
                </c:pt>
                <c:pt idx="89">
                  <c:v>март</c:v>
                </c:pt>
                <c:pt idx="90">
                  <c:v>апрель</c:v>
                </c:pt>
                <c:pt idx="91">
                  <c:v>май</c:v>
                </c:pt>
                <c:pt idx="92">
                  <c:v>июнь</c:v>
                </c:pt>
                <c:pt idx="93">
                  <c:v>июль</c:v>
                </c:pt>
                <c:pt idx="94">
                  <c:v>август</c:v>
                </c:pt>
                <c:pt idx="95">
                  <c:v>сентябрь</c:v>
                </c:pt>
                <c:pt idx="96">
                  <c:v>октябрь 2013 г.</c:v>
                </c:pt>
                <c:pt idx="97">
                  <c:v>ноябрь</c:v>
                </c:pt>
                <c:pt idx="98">
                  <c:v>декабрь 2013 г.</c:v>
                </c:pt>
                <c:pt idx="99">
                  <c:v>январь 2014г.</c:v>
                </c:pt>
                <c:pt idx="100">
                  <c:v>февраль</c:v>
                </c:pt>
                <c:pt idx="101">
                  <c:v>март</c:v>
                </c:pt>
                <c:pt idx="102">
                  <c:v>апрель</c:v>
                </c:pt>
                <c:pt idx="103">
                  <c:v>май</c:v>
                </c:pt>
                <c:pt idx="104">
                  <c:v>июнь</c:v>
                </c:pt>
                <c:pt idx="105">
                  <c:v>июль</c:v>
                </c:pt>
                <c:pt idx="106">
                  <c:v>август</c:v>
                </c:pt>
                <c:pt idx="107">
                  <c:v>сентябрь</c:v>
                </c:pt>
                <c:pt idx="108">
                  <c:v>октябрь</c:v>
                </c:pt>
                <c:pt idx="109">
                  <c:v>ноябрь</c:v>
                </c:pt>
                <c:pt idx="110">
                  <c:v>декабрь 2014 г.</c:v>
                </c:pt>
                <c:pt idx="111">
                  <c:v>январь 2015г.</c:v>
                </c:pt>
                <c:pt idx="112">
                  <c:v>февраль</c:v>
                </c:pt>
                <c:pt idx="113">
                  <c:v>март</c:v>
                </c:pt>
                <c:pt idx="114">
                  <c:v>апрель</c:v>
                </c:pt>
                <c:pt idx="115">
                  <c:v>май</c:v>
                </c:pt>
                <c:pt idx="116">
                  <c:v>июнь</c:v>
                </c:pt>
                <c:pt idx="117">
                  <c:v>июль</c:v>
                </c:pt>
                <c:pt idx="118">
                  <c:v>август</c:v>
                </c:pt>
                <c:pt idx="119">
                  <c:v>сентябрь</c:v>
                </c:pt>
                <c:pt idx="120">
                  <c:v>октябрь</c:v>
                </c:pt>
                <c:pt idx="121">
                  <c:v>ноябрь</c:v>
                </c:pt>
                <c:pt idx="122">
                  <c:v>декабрь 2015 г.</c:v>
                </c:pt>
                <c:pt idx="123">
                  <c:v>январь 2016 г.</c:v>
                </c:pt>
                <c:pt idx="124">
                  <c:v>февраль</c:v>
                </c:pt>
                <c:pt idx="125">
                  <c:v>март</c:v>
                </c:pt>
                <c:pt idx="126">
                  <c:v>апрель</c:v>
                </c:pt>
                <c:pt idx="127">
                  <c:v>май</c:v>
                </c:pt>
                <c:pt idx="128">
                  <c:v>июнь</c:v>
                </c:pt>
                <c:pt idx="129">
                  <c:v>июль</c:v>
                </c:pt>
                <c:pt idx="130">
                  <c:v>август</c:v>
                </c:pt>
                <c:pt idx="131">
                  <c:v>сентябрь</c:v>
                </c:pt>
                <c:pt idx="132">
                  <c:v>октябрь</c:v>
                </c:pt>
                <c:pt idx="133">
                  <c:v>ноябрь</c:v>
                </c:pt>
                <c:pt idx="134">
                  <c:v>декабрь 2016 г.</c:v>
                </c:pt>
                <c:pt idx="135">
                  <c:v>январь 2017 г.</c:v>
                </c:pt>
                <c:pt idx="136">
                  <c:v>февраль</c:v>
                </c:pt>
                <c:pt idx="137">
                  <c:v>март</c:v>
                </c:pt>
                <c:pt idx="138">
                  <c:v>апрель</c:v>
                </c:pt>
                <c:pt idx="139">
                  <c:v>май</c:v>
                </c:pt>
                <c:pt idx="140">
                  <c:v>июнь</c:v>
                </c:pt>
                <c:pt idx="141">
                  <c:v>июль</c:v>
                </c:pt>
                <c:pt idx="142">
                  <c:v>август</c:v>
                </c:pt>
                <c:pt idx="143">
                  <c:v>сентябрь</c:v>
                </c:pt>
                <c:pt idx="144">
                  <c:v>октябрь</c:v>
                </c:pt>
                <c:pt idx="145">
                  <c:v>ноябрь</c:v>
                </c:pt>
                <c:pt idx="146">
                  <c:v>декабрь 2017 г.</c:v>
                </c:pt>
                <c:pt idx="147">
                  <c:v>январь 2018 г.</c:v>
                </c:pt>
              </c:strCache>
            </c:strRef>
          </c:cat>
          <c:val>
            <c:numRef>
              <c:f>месяцы!$AL$12:$AL$159</c:f>
              <c:numCache>
                <c:formatCode>General</c:formatCode>
                <c:ptCount val="148"/>
                <c:pt idx="0">
                  <c:v>108.4</c:v>
                </c:pt>
                <c:pt idx="1">
                  <c:v>107.9</c:v>
                </c:pt>
                <c:pt idx="2">
                  <c:v>117.7</c:v>
                </c:pt>
                <c:pt idx="3">
                  <c:v>110.8</c:v>
                </c:pt>
                <c:pt idx="4">
                  <c:v>109.2</c:v>
                </c:pt>
                <c:pt idx="5">
                  <c:v>109.5</c:v>
                </c:pt>
                <c:pt idx="6">
                  <c:v>109.8</c:v>
                </c:pt>
                <c:pt idx="7">
                  <c:v>118.5</c:v>
                </c:pt>
                <c:pt idx="8">
                  <c:v>118</c:v>
                </c:pt>
                <c:pt idx="9">
                  <c:v>114</c:v>
                </c:pt>
                <c:pt idx="10">
                  <c:v>119.4</c:v>
                </c:pt>
                <c:pt idx="11">
                  <c:v>109.9</c:v>
                </c:pt>
                <c:pt idx="12">
                  <c:v>112.3</c:v>
                </c:pt>
                <c:pt idx="13">
                  <c:v>113.3</c:v>
                </c:pt>
                <c:pt idx="14">
                  <c:v>114.6</c:v>
                </c:pt>
                <c:pt idx="15">
                  <c:v>110.6</c:v>
                </c:pt>
                <c:pt idx="16">
                  <c:v>115.1</c:v>
                </c:pt>
                <c:pt idx="17">
                  <c:v>110.1</c:v>
                </c:pt>
                <c:pt idx="18">
                  <c:v>110.6</c:v>
                </c:pt>
                <c:pt idx="19">
                  <c:v>110.4</c:v>
                </c:pt>
                <c:pt idx="20">
                  <c:v>109</c:v>
                </c:pt>
                <c:pt idx="21">
                  <c:v>112.6</c:v>
                </c:pt>
                <c:pt idx="22">
                  <c:v>111</c:v>
                </c:pt>
                <c:pt idx="23">
                  <c:v>113.6</c:v>
                </c:pt>
                <c:pt idx="24">
                  <c:v>111.4</c:v>
                </c:pt>
                <c:pt idx="25">
                  <c:v>115.5</c:v>
                </c:pt>
                <c:pt idx="26">
                  <c:v>112.2</c:v>
                </c:pt>
                <c:pt idx="27">
                  <c:v>108.3</c:v>
                </c:pt>
                <c:pt idx="28">
                  <c:v>110.7</c:v>
                </c:pt>
                <c:pt idx="29">
                  <c:v>104.7</c:v>
                </c:pt>
                <c:pt idx="30">
                  <c:v>110.1</c:v>
                </c:pt>
                <c:pt idx="31">
                  <c:v>104.2</c:v>
                </c:pt>
                <c:pt idx="32">
                  <c:v>104.1</c:v>
                </c:pt>
                <c:pt idx="33">
                  <c:v>106.3</c:v>
                </c:pt>
                <c:pt idx="34">
                  <c:v>108.6</c:v>
                </c:pt>
                <c:pt idx="35">
                  <c:v>99.9</c:v>
                </c:pt>
                <c:pt idx="36">
                  <c:v>99.4</c:v>
                </c:pt>
                <c:pt idx="37">
                  <c:v>95.4</c:v>
                </c:pt>
                <c:pt idx="38">
                  <c:v>89.3</c:v>
                </c:pt>
                <c:pt idx="39">
                  <c:v>95.9</c:v>
                </c:pt>
                <c:pt idx="40">
                  <c:v>102.6</c:v>
                </c:pt>
                <c:pt idx="41">
                  <c:v>105.7</c:v>
                </c:pt>
                <c:pt idx="42">
                  <c:v>102.8</c:v>
                </c:pt>
                <c:pt idx="43">
                  <c:v>105.6</c:v>
                </c:pt>
                <c:pt idx="44">
                  <c:v>103.3</c:v>
                </c:pt>
                <c:pt idx="45">
                  <c:v>98.1</c:v>
                </c:pt>
                <c:pt idx="46">
                  <c:v>91.8</c:v>
                </c:pt>
                <c:pt idx="47">
                  <c:v>102.7</c:v>
                </c:pt>
                <c:pt idx="48">
                  <c:v>109.4</c:v>
                </c:pt>
                <c:pt idx="49">
                  <c:v>103.6</c:v>
                </c:pt>
                <c:pt idx="50">
                  <c:v>112.9</c:v>
                </c:pt>
                <c:pt idx="51">
                  <c:v>116.6</c:v>
                </c:pt>
                <c:pt idx="52">
                  <c:v>106.9</c:v>
                </c:pt>
                <c:pt idx="53">
                  <c:v>106.4</c:v>
                </c:pt>
                <c:pt idx="54">
                  <c:v>106.5</c:v>
                </c:pt>
                <c:pt idx="55">
                  <c:v>102.9</c:v>
                </c:pt>
                <c:pt idx="56">
                  <c:v>104.4</c:v>
                </c:pt>
                <c:pt idx="57">
                  <c:v>108.3</c:v>
                </c:pt>
                <c:pt idx="58">
                  <c:v>106.3</c:v>
                </c:pt>
                <c:pt idx="59">
                  <c:v>104</c:v>
                </c:pt>
                <c:pt idx="60">
                  <c:v>102.4</c:v>
                </c:pt>
                <c:pt idx="61">
                  <c:v>105</c:v>
                </c:pt>
                <c:pt idx="62">
                  <c:v>105.1</c:v>
                </c:pt>
                <c:pt idx="63">
                  <c:v>101.1</c:v>
                </c:pt>
                <c:pt idx="64">
                  <c:v>100.8</c:v>
                </c:pt>
                <c:pt idx="65">
                  <c:v>97.6</c:v>
                </c:pt>
                <c:pt idx="66">
                  <c:v>98.7</c:v>
                </c:pt>
                <c:pt idx="67">
                  <c:v>96.3</c:v>
                </c:pt>
                <c:pt idx="68">
                  <c:v>101.7</c:v>
                </c:pt>
                <c:pt idx="69">
                  <c:v>101.2</c:v>
                </c:pt>
                <c:pt idx="70">
                  <c:v>101.6</c:v>
                </c:pt>
                <c:pt idx="71">
                  <c:v>103</c:v>
                </c:pt>
                <c:pt idx="72">
                  <c:v>98.6</c:v>
                </c:pt>
                <c:pt idx="73">
                  <c:v>101.7</c:v>
                </c:pt>
                <c:pt idx="74">
                  <c:v>103.5</c:v>
                </c:pt>
                <c:pt idx="75">
                  <c:v>100.3</c:v>
                </c:pt>
                <c:pt idx="76">
                  <c:v>102</c:v>
                </c:pt>
                <c:pt idx="77">
                  <c:v>102.4</c:v>
                </c:pt>
                <c:pt idx="78">
                  <c:v>101.3</c:v>
                </c:pt>
                <c:pt idx="79">
                  <c:v>105.3</c:v>
                </c:pt>
                <c:pt idx="80">
                  <c:v>106.6</c:v>
                </c:pt>
                <c:pt idx="81">
                  <c:v>100.3</c:v>
                </c:pt>
                <c:pt idx="82">
                  <c:v>109.3</c:v>
                </c:pt>
                <c:pt idx="83">
                  <c:v>105.3</c:v>
                </c:pt>
                <c:pt idx="84">
                  <c:v>103.8</c:v>
                </c:pt>
                <c:pt idx="85">
                  <c:v>108.1</c:v>
                </c:pt>
                <c:pt idx="86">
                  <c:v>105.5</c:v>
                </c:pt>
                <c:pt idx="87">
                  <c:v>100.7</c:v>
                </c:pt>
                <c:pt idx="88">
                  <c:v>106.7</c:v>
                </c:pt>
                <c:pt idx="89">
                  <c:v>110</c:v>
                </c:pt>
                <c:pt idx="90">
                  <c:v>108.1</c:v>
                </c:pt>
                <c:pt idx="91">
                  <c:v>99.5</c:v>
                </c:pt>
                <c:pt idx="92">
                  <c:v>102.6</c:v>
                </c:pt>
                <c:pt idx="93">
                  <c:v>104.7</c:v>
                </c:pt>
                <c:pt idx="94">
                  <c:v>102.5</c:v>
                </c:pt>
                <c:pt idx="95">
                  <c:v>99.2</c:v>
                </c:pt>
                <c:pt idx="96">
                  <c:v>104.9</c:v>
                </c:pt>
                <c:pt idx="97">
                  <c:v>102.2</c:v>
                </c:pt>
                <c:pt idx="98">
                  <c:v>103.4</c:v>
                </c:pt>
                <c:pt idx="99">
                  <c:v>99.5</c:v>
                </c:pt>
                <c:pt idx="100">
                  <c:v>99.4</c:v>
                </c:pt>
                <c:pt idx="101">
                  <c:v>93.3</c:v>
                </c:pt>
                <c:pt idx="102">
                  <c:v>100.4</c:v>
                </c:pt>
                <c:pt idx="103">
                  <c:v>106.4</c:v>
                </c:pt>
                <c:pt idx="104">
                  <c:v>96.5</c:v>
                </c:pt>
                <c:pt idx="105">
                  <c:v>102.9</c:v>
                </c:pt>
                <c:pt idx="106">
                  <c:v>104.4</c:v>
                </c:pt>
                <c:pt idx="107">
                  <c:v>100.4</c:v>
                </c:pt>
                <c:pt idx="108">
                  <c:v>102.1</c:v>
                </c:pt>
                <c:pt idx="109">
                  <c:v>96.5</c:v>
                </c:pt>
                <c:pt idx="110">
                  <c:v>92.4</c:v>
                </c:pt>
                <c:pt idx="111">
                  <c:v>98.5</c:v>
                </c:pt>
                <c:pt idx="112">
                  <c:v>97.7</c:v>
                </c:pt>
                <c:pt idx="113">
                  <c:v>97.9</c:v>
                </c:pt>
                <c:pt idx="114">
                  <c:v>97.7</c:v>
                </c:pt>
                <c:pt idx="115">
                  <c:v>92.6</c:v>
                </c:pt>
                <c:pt idx="116">
                  <c:v>96.4</c:v>
                </c:pt>
                <c:pt idx="117">
                  <c:v>96.8</c:v>
                </c:pt>
                <c:pt idx="118">
                  <c:v>95</c:v>
                </c:pt>
                <c:pt idx="119">
                  <c:v>95.3</c:v>
                </c:pt>
                <c:pt idx="120">
                  <c:v>93.5</c:v>
                </c:pt>
                <c:pt idx="121">
                  <c:v>93.9</c:v>
                </c:pt>
                <c:pt idx="122">
                  <c:v>105</c:v>
                </c:pt>
                <c:pt idx="123">
                  <c:v>94</c:v>
                </c:pt>
                <c:pt idx="124">
                  <c:v>95.7</c:v>
                </c:pt>
                <c:pt idx="125">
                  <c:v>99.1</c:v>
                </c:pt>
                <c:pt idx="126">
                  <c:v>93.2</c:v>
                </c:pt>
                <c:pt idx="127">
                  <c:v>94.4</c:v>
                </c:pt>
                <c:pt idx="128">
                  <c:v>95.5</c:v>
                </c:pt>
                <c:pt idx="129">
                  <c:v>91.8</c:v>
                </c:pt>
                <c:pt idx="130">
                  <c:v>90</c:v>
                </c:pt>
                <c:pt idx="131">
                  <c:v>97.3</c:v>
                </c:pt>
                <c:pt idx="132">
                  <c:v>94</c:v>
                </c:pt>
                <c:pt idx="133">
                  <c:v>93.8</c:v>
                </c:pt>
                <c:pt idx="134">
                  <c:v>93.2</c:v>
                </c:pt>
                <c:pt idx="135">
                  <c:v>108.8</c:v>
                </c:pt>
                <c:pt idx="136">
                  <c:v>96.8</c:v>
                </c:pt>
                <c:pt idx="137">
                  <c:v>96.2</c:v>
                </c:pt>
                <c:pt idx="138">
                  <c:v>92.5</c:v>
                </c:pt>
                <c:pt idx="139">
                  <c:v>100</c:v>
                </c:pt>
                <c:pt idx="140">
                  <c:v>100</c:v>
                </c:pt>
                <c:pt idx="141">
                  <c:v>98.4</c:v>
                </c:pt>
                <c:pt idx="142">
                  <c:v>99.7</c:v>
                </c:pt>
                <c:pt idx="143">
                  <c:v>99.7</c:v>
                </c:pt>
                <c:pt idx="144">
                  <c:v>98.7</c:v>
                </c:pt>
                <c:pt idx="145">
                  <c:v>99.9</c:v>
                </c:pt>
                <c:pt idx="146">
                  <c:v>98.6</c:v>
                </c:pt>
                <c:pt idx="147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33-4D70-89A6-1528BD3C4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284680"/>
        <c:axId val="1"/>
      </c:lineChart>
      <c:catAx>
        <c:axId val="37228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"/>
        <c:scaling>
          <c:orientation val="minMax"/>
          <c:max val="125"/>
          <c:min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228468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53671339863004"/>
          <c:y val="0.89318181818181819"/>
          <c:w val="0.83048831700915438"/>
          <c:h val="9.999999999999997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'[Долг_ВВП_РФ_US.xlsx]Кредитная задолженность к ВВП'!$A$10</c:f>
              <c:strCache>
                <c:ptCount val="1"/>
                <c:pt idx="0">
                  <c:v>США</c:v>
                </c:pt>
              </c:strCache>
            </c:strRef>
          </c:tx>
          <c:cat>
            <c:numRef>
              <c:f>'[Долг_ВВП_РФ_US.xlsx]Кредитная задолженность к ВВП'!$C$1:$N$1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'[Долг_ВВП_РФ_US.xlsx]Кредитная задолженность к ВВП'!$C$14:$N$14</c:f>
              <c:numCache>
                <c:formatCode>#\ ##0.0</c:formatCode>
                <c:ptCount val="12"/>
                <c:pt idx="0">
                  <c:v>89.518623460137306</c:v>
                </c:pt>
                <c:pt idx="1">
                  <c:v>93.438896065935808</c:v>
                </c:pt>
                <c:pt idx="2">
                  <c:v>95.540532373231102</c:v>
                </c:pt>
                <c:pt idx="3">
                  <c:v>94.108295130472882</c:v>
                </c:pt>
                <c:pt idx="4">
                  <c:v>94.045069865747493</c:v>
                </c:pt>
                <c:pt idx="5">
                  <c:v>88.417176766191758</c:v>
                </c:pt>
                <c:pt idx="6">
                  <c:v>84.164603192759344</c:v>
                </c:pt>
                <c:pt idx="7">
                  <c:v>80.802937546208497</c:v>
                </c:pt>
                <c:pt idx="8">
                  <c:v>80.047329479076183</c:v>
                </c:pt>
                <c:pt idx="9">
                  <c:v>78.919801530491981</c:v>
                </c:pt>
                <c:pt idx="10">
                  <c:v>78.117827084927313</c:v>
                </c:pt>
                <c:pt idx="11">
                  <c:v>78.365672003489678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8-4BB6-B9D8-B0B6A2C2F41B}"/>
            </c:ext>
          </c:extLst>
        </c:ser>
        <c:ser>
          <c:idx val="1"/>
          <c:order val="1"/>
          <c:tx>
            <c:strRef>
              <c:f>'[Долг_ВВП_РФ_US.xlsx]Кредитная задолженность к ВВП'!$A$3</c:f>
              <c:strCache>
                <c:ptCount val="1"/>
                <c:pt idx="0">
                  <c:v>РФ</c:v>
                </c:pt>
              </c:strCache>
            </c:strRef>
          </c:tx>
          <c:cat>
            <c:numRef>
              <c:f>'[Долг_ВВП_РФ_US.xlsx]Кредитная задолженность к ВВП'!$C$1:$N$1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'[Долг_ВВП_РФ_US.xlsx]Кредитная задолженность к ВВП'!$C$7:$N$7</c:f>
              <c:numCache>
                <c:formatCode>#\ ##0.0</c:formatCode>
                <c:ptCount val="12"/>
                <c:pt idx="0">
                  <c:v>5.4369416751503934</c:v>
                </c:pt>
                <c:pt idx="1">
                  <c:v>7.6513789203848868</c:v>
                </c:pt>
                <c:pt idx="2">
                  <c:v>9.728705486044273</c:v>
                </c:pt>
                <c:pt idx="3">
                  <c:v>10.487097802650386</c:v>
                </c:pt>
                <c:pt idx="4">
                  <c:v>9.8944663565851521</c:v>
                </c:pt>
                <c:pt idx="5">
                  <c:v>9.4862220372289876</c:v>
                </c:pt>
                <c:pt idx="6">
                  <c:v>10.012940847264565</c:v>
                </c:pt>
                <c:pt idx="7">
                  <c:v>12.395080281500739</c:v>
                </c:pt>
                <c:pt idx="8">
                  <c:v>14.937571763098978</c:v>
                </c:pt>
                <c:pt idx="9">
                  <c:v>15.125582936868687</c:v>
                </c:pt>
                <c:pt idx="10">
                  <c:v>13.421097229464273</c:v>
                </c:pt>
                <c:pt idx="11">
                  <c:v>13.03767629468644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08-4BB6-B9D8-B0B6A2C2F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033528"/>
        <c:axId val="457038232"/>
      </c:lineChart>
      <c:catAx>
        <c:axId val="45703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038232"/>
        <c:crosses val="autoZero"/>
        <c:auto val="1"/>
        <c:lblAlgn val="ctr"/>
        <c:lblOffset val="100"/>
        <c:noMultiLvlLbl val="0"/>
      </c:catAx>
      <c:valAx>
        <c:axId val="457038232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57033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02641013583595E-2"/>
          <c:y val="0.11001852626937178"/>
          <c:w val="0.94075538524647573"/>
          <c:h val="0.43145764478839521"/>
        </c:manualLayout>
      </c:layout>
      <c:lineChart>
        <c:grouping val="standard"/>
        <c:varyColors val="0"/>
        <c:ser>
          <c:idx val="0"/>
          <c:order val="0"/>
          <c:tx>
            <c:strRef>
              <c:f>'[Графики к статье.xlsx]Нагрузка на доходы'!$B$1</c:f>
              <c:strCache>
                <c:ptCount val="1"/>
                <c:pt idx="0">
                  <c:v>Долговая нагрузка в США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'[Графики к статье.xlsx]Нагрузка на доходы'!$A$2:$A$62</c:f>
              <c:numCache>
                <c:formatCode>mmm/yyyy</c:formatCode>
                <c:ptCount val="61"/>
                <c:pt idx="0">
                  <c:v>37621</c:v>
                </c:pt>
                <c:pt idx="1">
                  <c:v>37711</c:v>
                </c:pt>
                <c:pt idx="2">
                  <c:v>37802</c:v>
                </c:pt>
                <c:pt idx="3">
                  <c:v>37894</c:v>
                </c:pt>
                <c:pt idx="4">
                  <c:v>37986</c:v>
                </c:pt>
                <c:pt idx="5">
                  <c:v>38077</c:v>
                </c:pt>
                <c:pt idx="6">
                  <c:v>38168</c:v>
                </c:pt>
                <c:pt idx="7">
                  <c:v>38260</c:v>
                </c:pt>
                <c:pt idx="8">
                  <c:v>38352</c:v>
                </c:pt>
                <c:pt idx="9">
                  <c:v>38442</c:v>
                </c:pt>
                <c:pt idx="10">
                  <c:v>38533</c:v>
                </c:pt>
                <c:pt idx="11">
                  <c:v>38625</c:v>
                </c:pt>
                <c:pt idx="12">
                  <c:v>38717</c:v>
                </c:pt>
                <c:pt idx="13">
                  <c:v>38807</c:v>
                </c:pt>
                <c:pt idx="14">
                  <c:v>38898</c:v>
                </c:pt>
                <c:pt idx="15">
                  <c:v>38990</c:v>
                </c:pt>
                <c:pt idx="16">
                  <c:v>39082</c:v>
                </c:pt>
                <c:pt idx="17">
                  <c:v>39172</c:v>
                </c:pt>
                <c:pt idx="18">
                  <c:v>39263</c:v>
                </c:pt>
                <c:pt idx="19">
                  <c:v>39355</c:v>
                </c:pt>
                <c:pt idx="20">
                  <c:v>39447</c:v>
                </c:pt>
                <c:pt idx="21">
                  <c:v>39538</c:v>
                </c:pt>
                <c:pt idx="22">
                  <c:v>39629</c:v>
                </c:pt>
                <c:pt idx="23">
                  <c:v>39721</c:v>
                </c:pt>
                <c:pt idx="24">
                  <c:v>39813</c:v>
                </c:pt>
                <c:pt idx="25">
                  <c:v>39903</c:v>
                </c:pt>
                <c:pt idx="26">
                  <c:v>39994</c:v>
                </c:pt>
                <c:pt idx="27">
                  <c:v>40086</c:v>
                </c:pt>
                <c:pt idx="28">
                  <c:v>40178</c:v>
                </c:pt>
                <c:pt idx="29">
                  <c:v>40268</c:v>
                </c:pt>
                <c:pt idx="30">
                  <c:v>40359</c:v>
                </c:pt>
                <c:pt idx="31">
                  <c:v>40451</c:v>
                </c:pt>
                <c:pt idx="32">
                  <c:v>40543</c:v>
                </c:pt>
                <c:pt idx="33">
                  <c:v>40633</c:v>
                </c:pt>
                <c:pt idx="34">
                  <c:v>40724</c:v>
                </c:pt>
                <c:pt idx="35">
                  <c:v>40816</c:v>
                </c:pt>
                <c:pt idx="36">
                  <c:v>40908</c:v>
                </c:pt>
                <c:pt idx="37">
                  <c:v>40999</c:v>
                </c:pt>
                <c:pt idx="38">
                  <c:v>41090</c:v>
                </c:pt>
                <c:pt idx="39">
                  <c:v>41182</c:v>
                </c:pt>
                <c:pt idx="40">
                  <c:v>41274</c:v>
                </c:pt>
                <c:pt idx="41">
                  <c:v>41364</c:v>
                </c:pt>
                <c:pt idx="42">
                  <c:v>41455</c:v>
                </c:pt>
                <c:pt idx="43">
                  <c:v>41547</c:v>
                </c:pt>
                <c:pt idx="44">
                  <c:v>41639</c:v>
                </c:pt>
                <c:pt idx="45">
                  <c:v>41729</c:v>
                </c:pt>
                <c:pt idx="46">
                  <c:v>41820</c:v>
                </c:pt>
                <c:pt idx="47">
                  <c:v>41912</c:v>
                </c:pt>
                <c:pt idx="48">
                  <c:v>42004</c:v>
                </c:pt>
                <c:pt idx="49">
                  <c:v>42094</c:v>
                </c:pt>
                <c:pt idx="50">
                  <c:v>42185</c:v>
                </c:pt>
                <c:pt idx="51">
                  <c:v>42277</c:v>
                </c:pt>
                <c:pt idx="52">
                  <c:v>42369</c:v>
                </c:pt>
                <c:pt idx="53">
                  <c:v>42460</c:v>
                </c:pt>
                <c:pt idx="54">
                  <c:v>42551</c:v>
                </c:pt>
                <c:pt idx="55">
                  <c:v>42643</c:v>
                </c:pt>
                <c:pt idx="56">
                  <c:v>42735</c:v>
                </c:pt>
                <c:pt idx="57">
                  <c:v>42825</c:v>
                </c:pt>
                <c:pt idx="58">
                  <c:v>42916</c:v>
                </c:pt>
                <c:pt idx="59">
                  <c:v>43008</c:v>
                </c:pt>
                <c:pt idx="60">
                  <c:v>43100</c:v>
                </c:pt>
              </c:numCache>
            </c:numRef>
          </c:cat>
          <c:val>
            <c:numRef>
              <c:f>'[Графики к статье.xlsx]Нагрузка на доходы'!$B$2:$B$62</c:f>
              <c:numCache>
                <c:formatCode>General</c:formatCode>
                <c:ptCount val="61"/>
                <c:pt idx="0">
                  <c:v>12.37</c:v>
                </c:pt>
                <c:pt idx="1">
                  <c:v>12.37</c:v>
                </c:pt>
                <c:pt idx="2">
                  <c:v>12.27</c:v>
                </c:pt>
                <c:pt idx="3">
                  <c:v>12.13</c:v>
                </c:pt>
                <c:pt idx="4">
                  <c:v>12.19</c:v>
                </c:pt>
                <c:pt idx="5">
                  <c:v>12.17</c:v>
                </c:pt>
                <c:pt idx="6">
                  <c:v>12.11</c:v>
                </c:pt>
                <c:pt idx="7">
                  <c:v>12.23</c:v>
                </c:pt>
                <c:pt idx="8">
                  <c:v>12.23</c:v>
                </c:pt>
                <c:pt idx="9">
                  <c:v>12.53</c:v>
                </c:pt>
                <c:pt idx="10">
                  <c:v>12.54</c:v>
                </c:pt>
                <c:pt idx="11">
                  <c:v>12.57</c:v>
                </c:pt>
                <c:pt idx="12">
                  <c:v>12.6</c:v>
                </c:pt>
                <c:pt idx="13">
                  <c:v>12.58</c:v>
                </c:pt>
                <c:pt idx="14">
                  <c:v>12.67</c:v>
                </c:pt>
                <c:pt idx="15">
                  <c:v>12.77</c:v>
                </c:pt>
                <c:pt idx="16">
                  <c:v>12.85</c:v>
                </c:pt>
                <c:pt idx="17">
                  <c:v>12.9</c:v>
                </c:pt>
                <c:pt idx="18">
                  <c:v>12.99</c:v>
                </c:pt>
                <c:pt idx="19">
                  <c:v>13.08</c:v>
                </c:pt>
                <c:pt idx="20">
                  <c:v>13.22</c:v>
                </c:pt>
                <c:pt idx="21">
                  <c:v>13.08</c:v>
                </c:pt>
                <c:pt idx="22">
                  <c:v>12.7</c:v>
                </c:pt>
                <c:pt idx="24">
                  <c:v>12.79</c:v>
                </c:pt>
                <c:pt idx="25">
                  <c:v>12.69</c:v>
                </c:pt>
                <c:pt idx="26">
                  <c:v>12.34</c:v>
                </c:pt>
                <c:pt idx="27">
                  <c:v>12.2</c:v>
                </c:pt>
                <c:pt idx="28">
                  <c:v>11.96</c:v>
                </c:pt>
                <c:pt idx="29">
                  <c:v>11.74</c:v>
                </c:pt>
                <c:pt idx="30">
                  <c:v>11.44</c:v>
                </c:pt>
                <c:pt idx="31">
                  <c:v>11.24</c:v>
                </c:pt>
                <c:pt idx="32">
                  <c:v>11.07</c:v>
                </c:pt>
                <c:pt idx="33">
                  <c:v>10.84</c:v>
                </c:pt>
                <c:pt idx="34">
                  <c:v>10.74</c:v>
                </c:pt>
                <c:pt idx="35">
                  <c:v>10.62</c:v>
                </c:pt>
                <c:pt idx="36">
                  <c:v>10.52</c:v>
                </c:pt>
                <c:pt idx="37">
                  <c:v>10.31</c:v>
                </c:pt>
                <c:pt idx="38">
                  <c:v>10.199999999999999</c:v>
                </c:pt>
                <c:pt idx="39">
                  <c:v>10.19</c:v>
                </c:pt>
                <c:pt idx="40">
                  <c:v>9.89</c:v>
                </c:pt>
                <c:pt idx="41">
                  <c:v>10.28</c:v>
                </c:pt>
                <c:pt idx="42">
                  <c:v>10.210000000000001</c:v>
                </c:pt>
                <c:pt idx="43">
                  <c:v>10.16</c:v>
                </c:pt>
                <c:pt idx="44">
                  <c:v>10.18</c:v>
                </c:pt>
                <c:pt idx="45">
                  <c:v>10.11</c:v>
                </c:pt>
                <c:pt idx="46">
                  <c:v>10.06</c:v>
                </c:pt>
                <c:pt idx="47">
                  <c:v>10.029999999999999</c:v>
                </c:pt>
                <c:pt idx="48">
                  <c:v>9.99</c:v>
                </c:pt>
                <c:pt idx="49">
                  <c:v>10.06</c:v>
                </c:pt>
                <c:pt idx="50">
                  <c:v>10.039999999999999</c:v>
                </c:pt>
                <c:pt idx="51">
                  <c:v>10.1</c:v>
                </c:pt>
                <c:pt idx="52">
                  <c:v>10.029999999999999</c:v>
                </c:pt>
                <c:pt idx="53">
                  <c:v>10.050000000000001</c:v>
                </c:pt>
                <c:pt idx="54">
                  <c:v>10.1</c:v>
                </c:pt>
                <c:pt idx="55">
                  <c:v>10.18</c:v>
                </c:pt>
                <c:pt idx="56">
                  <c:v>10.27</c:v>
                </c:pt>
                <c:pt idx="57">
                  <c:v>10.24</c:v>
                </c:pt>
                <c:pt idx="58">
                  <c:v>10.26</c:v>
                </c:pt>
                <c:pt idx="59">
                  <c:v>10.29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14-4502-A37B-9022354472F8}"/>
            </c:ext>
          </c:extLst>
        </c:ser>
        <c:ser>
          <c:idx val="3"/>
          <c:order val="1"/>
          <c:tx>
            <c:strRef>
              <c:f>'[Графики к статье.xlsx]Нагрузка на доходы'!$E$1</c:f>
              <c:strCache>
                <c:ptCount val="1"/>
                <c:pt idx="0">
                  <c:v>Долговая нагрузка в РФ согласно графику обслуживания, за 4 квартала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'[Графики к статье.xlsx]Нагрузка на доходы'!$A$2:$A$62</c:f>
              <c:numCache>
                <c:formatCode>mmm/yyyy</c:formatCode>
                <c:ptCount val="61"/>
                <c:pt idx="0">
                  <c:v>37621</c:v>
                </c:pt>
                <c:pt idx="1">
                  <c:v>37711</c:v>
                </c:pt>
                <c:pt idx="2">
                  <c:v>37802</c:v>
                </c:pt>
                <c:pt idx="3">
                  <c:v>37894</c:v>
                </c:pt>
                <c:pt idx="4">
                  <c:v>37986</c:v>
                </c:pt>
                <c:pt idx="5">
                  <c:v>38077</c:v>
                </c:pt>
                <c:pt idx="6">
                  <c:v>38168</c:v>
                </c:pt>
                <c:pt idx="7">
                  <c:v>38260</c:v>
                </c:pt>
                <c:pt idx="8">
                  <c:v>38352</c:v>
                </c:pt>
                <c:pt idx="9">
                  <c:v>38442</c:v>
                </c:pt>
                <c:pt idx="10">
                  <c:v>38533</c:v>
                </c:pt>
                <c:pt idx="11">
                  <c:v>38625</c:v>
                </c:pt>
                <c:pt idx="12">
                  <c:v>38717</c:v>
                </c:pt>
                <c:pt idx="13">
                  <c:v>38807</c:v>
                </c:pt>
                <c:pt idx="14">
                  <c:v>38898</c:v>
                </c:pt>
                <c:pt idx="15">
                  <c:v>38990</c:v>
                </c:pt>
                <c:pt idx="16">
                  <c:v>39082</c:v>
                </c:pt>
                <c:pt idx="17">
                  <c:v>39172</c:v>
                </c:pt>
                <c:pt idx="18">
                  <c:v>39263</c:v>
                </c:pt>
                <c:pt idx="19">
                  <c:v>39355</c:v>
                </c:pt>
                <c:pt idx="20">
                  <c:v>39447</c:v>
                </c:pt>
                <c:pt idx="21">
                  <c:v>39538</c:v>
                </c:pt>
                <c:pt idx="22">
                  <c:v>39629</c:v>
                </c:pt>
                <c:pt idx="23">
                  <c:v>39721</c:v>
                </c:pt>
                <c:pt idx="24">
                  <c:v>39813</c:v>
                </c:pt>
                <c:pt idx="25">
                  <c:v>39903</c:v>
                </c:pt>
                <c:pt idx="26">
                  <c:v>39994</c:v>
                </c:pt>
                <c:pt idx="27">
                  <c:v>40086</c:v>
                </c:pt>
                <c:pt idx="28">
                  <c:v>40178</c:v>
                </c:pt>
                <c:pt idx="29">
                  <c:v>40268</c:v>
                </c:pt>
                <c:pt idx="30">
                  <c:v>40359</c:v>
                </c:pt>
                <c:pt idx="31">
                  <c:v>40451</c:v>
                </c:pt>
                <c:pt idx="32">
                  <c:v>40543</c:v>
                </c:pt>
                <c:pt idx="33">
                  <c:v>40633</c:v>
                </c:pt>
                <c:pt idx="34">
                  <c:v>40724</c:v>
                </c:pt>
                <c:pt idx="35">
                  <c:v>40816</c:v>
                </c:pt>
                <c:pt idx="36">
                  <c:v>40908</c:v>
                </c:pt>
                <c:pt idx="37">
                  <c:v>40999</c:v>
                </c:pt>
                <c:pt idx="38">
                  <c:v>41090</c:v>
                </c:pt>
                <c:pt idx="39">
                  <c:v>41182</c:v>
                </c:pt>
                <c:pt idx="40">
                  <c:v>41274</c:v>
                </c:pt>
                <c:pt idx="41">
                  <c:v>41364</c:v>
                </c:pt>
                <c:pt idx="42">
                  <c:v>41455</c:v>
                </c:pt>
                <c:pt idx="43">
                  <c:v>41547</c:v>
                </c:pt>
                <c:pt idx="44">
                  <c:v>41639</c:v>
                </c:pt>
                <c:pt idx="45">
                  <c:v>41729</c:v>
                </c:pt>
                <c:pt idx="46">
                  <c:v>41820</c:v>
                </c:pt>
                <c:pt idx="47">
                  <c:v>41912</c:v>
                </c:pt>
                <c:pt idx="48">
                  <c:v>42004</c:v>
                </c:pt>
                <c:pt idx="49">
                  <c:v>42094</c:v>
                </c:pt>
                <c:pt idx="50">
                  <c:v>42185</c:v>
                </c:pt>
                <c:pt idx="51">
                  <c:v>42277</c:v>
                </c:pt>
                <c:pt idx="52">
                  <c:v>42369</c:v>
                </c:pt>
                <c:pt idx="53">
                  <c:v>42460</c:v>
                </c:pt>
                <c:pt idx="54">
                  <c:v>42551</c:v>
                </c:pt>
                <c:pt idx="55">
                  <c:v>42643</c:v>
                </c:pt>
                <c:pt idx="56">
                  <c:v>42735</c:v>
                </c:pt>
                <c:pt idx="57">
                  <c:v>42825</c:v>
                </c:pt>
                <c:pt idx="58">
                  <c:v>42916</c:v>
                </c:pt>
                <c:pt idx="59">
                  <c:v>43008</c:v>
                </c:pt>
                <c:pt idx="60">
                  <c:v>43100</c:v>
                </c:pt>
              </c:numCache>
            </c:numRef>
          </c:cat>
          <c:val>
            <c:numRef>
              <c:f>'[Графики к статье.xlsx]Нагрузка на доходы'!$E$2:$E$62</c:f>
              <c:numCache>
                <c:formatCode>General</c:formatCode>
                <c:ptCount val="61"/>
                <c:pt idx="24" formatCode="0.00">
                  <c:v>8.2211213990147272</c:v>
                </c:pt>
                <c:pt idx="25" formatCode="0.00">
                  <c:v>8.2611575214817883</c:v>
                </c:pt>
                <c:pt idx="26" formatCode="0.00">
                  <c:v>8.0472788108470183</c:v>
                </c:pt>
                <c:pt idx="27" formatCode="0.00">
                  <c:v>7.6985816691964253</c:v>
                </c:pt>
                <c:pt idx="28" formatCode="0.00">
                  <c:v>6.9193280051051396</c:v>
                </c:pt>
                <c:pt idx="29" formatCode="0.00">
                  <c:v>6.728031457790097</c:v>
                </c:pt>
                <c:pt idx="30" formatCode="0.00">
                  <c:v>6.501355607058958</c:v>
                </c:pt>
                <c:pt idx="31" formatCode="0.00">
                  <c:v>6.3656832368193115</c:v>
                </c:pt>
                <c:pt idx="32" formatCode="0.00">
                  <c:v>6.365211881992713</c:v>
                </c:pt>
                <c:pt idx="33" formatCode="0.00">
                  <c:v>6.4830608398616834</c:v>
                </c:pt>
                <c:pt idx="34" formatCode="0.00">
                  <c:v>6.867367227902708</c:v>
                </c:pt>
                <c:pt idx="35" formatCode="0.00">
                  <c:v>7.2724129388927876</c:v>
                </c:pt>
                <c:pt idx="36" formatCode="0.00">
                  <c:v>7.7149675110664537</c:v>
                </c:pt>
                <c:pt idx="37" formatCode="0.00">
                  <c:v>8.0765526999342097</c:v>
                </c:pt>
                <c:pt idx="38" formatCode="0.00">
                  <c:v>8.5708063933687573</c:v>
                </c:pt>
                <c:pt idx="39" formatCode="0.00">
                  <c:v>9.0137764716479047</c:v>
                </c:pt>
                <c:pt idx="40" formatCode="0.00">
                  <c:v>9.4985950145306415</c:v>
                </c:pt>
                <c:pt idx="41" formatCode="0.00">
                  <c:v>9.9382261025761593</c:v>
                </c:pt>
                <c:pt idx="42" formatCode="0.00">
                  <c:v>10.295701384661097</c:v>
                </c:pt>
                <c:pt idx="43" formatCode="0.00">
                  <c:v>10.775681711276594</c:v>
                </c:pt>
                <c:pt idx="44" formatCode="0.00">
                  <c:v>11.083932545677575</c:v>
                </c:pt>
                <c:pt idx="45" formatCode="0.00">
                  <c:v>11.59771883029819</c:v>
                </c:pt>
                <c:pt idx="46" formatCode="0.00">
                  <c:v>11.774029645303328</c:v>
                </c:pt>
                <c:pt idx="47" formatCode="0.00">
                  <c:v>11.747851709451155</c:v>
                </c:pt>
                <c:pt idx="48" formatCode="0.00">
                  <c:v>11.706560505538176</c:v>
                </c:pt>
                <c:pt idx="49" formatCode="0.00">
                  <c:v>11.275954057467125</c:v>
                </c:pt>
                <c:pt idx="50" formatCode="0.00">
                  <c:v>10.763514681166484</c:v>
                </c:pt>
                <c:pt idx="51" formatCode="0.00">
                  <c:v>10.204432548895813</c:v>
                </c:pt>
                <c:pt idx="52" formatCode="0.00">
                  <c:v>9.6220934364529178</c:v>
                </c:pt>
                <c:pt idx="53" formatCode="0.00">
                  <c:v>9.5617368130986797</c:v>
                </c:pt>
                <c:pt idx="54" formatCode="0.00">
                  <c:v>9.586583765613387</c:v>
                </c:pt>
                <c:pt idx="55" formatCode="0.00">
                  <c:v>9.6305150053749067</c:v>
                </c:pt>
                <c:pt idx="56" formatCode="0.00">
                  <c:v>9.5558293989822349</c:v>
                </c:pt>
                <c:pt idx="57" formatCode="0.00">
                  <c:v>9.1985215995396175</c:v>
                </c:pt>
                <c:pt idx="58" formatCode="0.00">
                  <c:v>9.0284431141760706</c:v>
                </c:pt>
                <c:pt idx="59" formatCode="0.00">
                  <c:v>8.9443463554210449</c:v>
                </c:pt>
                <c:pt idx="60" formatCode="0.00">
                  <c:v>8.996111138781588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4-4502-A37B-902235447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6802136"/>
        <c:axId val="656802528"/>
      </c:lineChart>
      <c:dateAx>
        <c:axId val="656802136"/>
        <c:scaling>
          <c:orientation val="minMax"/>
          <c:min val="39783"/>
        </c:scaling>
        <c:delete val="0"/>
        <c:axPos val="b"/>
        <c:numFmt formatCode="mmm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802528"/>
        <c:crosses val="autoZero"/>
        <c:auto val="1"/>
        <c:lblOffset val="100"/>
        <c:baseTimeUnit val="months"/>
        <c:majorUnit val="3"/>
        <c:majorTimeUnit val="months"/>
      </c:dateAx>
      <c:valAx>
        <c:axId val="6568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80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648947051860139E-2"/>
          <c:y val="0.77036975201708557"/>
          <c:w val="0.87070186645928227"/>
          <c:h val="0.1891658698582759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073888152040698E-2"/>
          <c:y val="5.2749986843567069E-2"/>
          <c:w val="0.74760383386581475"/>
          <c:h val="0.86653822089943222"/>
        </c:manualLayout>
      </c:layout>
      <c:barChart>
        <c:barDir val="col"/>
        <c:grouping val="stacked"/>
        <c:varyColors val="0"/>
        <c:ser>
          <c:idx val="0"/>
          <c:order val="0"/>
          <c:tx>
            <c:v>за счет реального прироста импорта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сопостав.!$F$1:$H$1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Китай</c:v>
                </c:pt>
              </c:strCache>
            </c:strRef>
          </c:cat>
          <c:val>
            <c:numRef>
              <c:f>сопостав.!$F$7:$H$7</c:f>
              <c:numCache>
                <c:formatCode>0.0%</c:formatCode>
                <c:ptCount val="3"/>
                <c:pt idx="0">
                  <c:v>0.19858445599373681</c:v>
                </c:pt>
                <c:pt idx="1">
                  <c:v>0.12844123481703731</c:v>
                </c:pt>
                <c:pt idx="2">
                  <c:v>0.3527226005664218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B-4BED-9C03-07CA0981A85A}"/>
            </c:ext>
          </c:extLst>
        </c:ser>
        <c:ser>
          <c:idx val="2"/>
          <c:order val="1"/>
          <c:tx>
            <c:v>за счет реального прироста внутр.пр-ва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сопостав.!$F$1:$H$1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Китай</c:v>
                </c:pt>
              </c:strCache>
            </c:strRef>
          </c:cat>
          <c:val>
            <c:numRef>
              <c:f>сопостав.!$F$10:$H$10</c:f>
              <c:numCache>
                <c:formatCode>0.0%</c:formatCode>
                <c:ptCount val="3"/>
                <c:pt idx="0">
                  <c:v>0.17813577683054516</c:v>
                </c:pt>
                <c:pt idx="1">
                  <c:v>0.34704223650793747</c:v>
                </c:pt>
                <c:pt idx="2">
                  <c:v>0.33843268014539929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B-4BED-9C03-07CA0981A85A}"/>
            </c:ext>
          </c:extLst>
        </c:ser>
        <c:ser>
          <c:idx val="1"/>
          <c:order val="2"/>
          <c:tx>
            <c:v>за счет прироста цен на импорт</c:v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сопостав.!$F$1:$H$1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Китай</c:v>
                </c:pt>
              </c:strCache>
            </c:strRef>
          </c:cat>
          <c:val>
            <c:numRef>
              <c:f>сопостав.!$F$8:$H$8</c:f>
              <c:numCache>
                <c:formatCode>0.0%</c:formatCode>
                <c:ptCount val="3"/>
                <c:pt idx="0">
                  <c:v>3.309403272544189E-2</c:v>
                </c:pt>
                <c:pt idx="1">
                  <c:v>9.4743571446877756E-2</c:v>
                </c:pt>
                <c:pt idx="2">
                  <c:v>6.0069020477235058E-2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B-4BED-9C03-07CA0981A85A}"/>
            </c:ext>
          </c:extLst>
        </c:ser>
        <c:ser>
          <c:idx val="3"/>
          <c:order val="3"/>
          <c:tx>
            <c:v>за счет прироста цен на внутр.пр-во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7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сопостав.!$F$1:$H$1</c:f>
              <c:strCache>
                <c:ptCount val="3"/>
                <c:pt idx="0">
                  <c:v>Россия</c:v>
                </c:pt>
                <c:pt idx="1">
                  <c:v>США</c:v>
                </c:pt>
                <c:pt idx="2">
                  <c:v>Китай</c:v>
                </c:pt>
              </c:strCache>
            </c:strRef>
          </c:cat>
          <c:val>
            <c:numRef>
              <c:f>сопостав.!$F$11:$H$11</c:f>
              <c:numCache>
                <c:formatCode>0.0%</c:formatCode>
                <c:ptCount val="3"/>
                <c:pt idx="0">
                  <c:v>0.59018573445027622</c:v>
                </c:pt>
                <c:pt idx="1">
                  <c:v>0.42977295722814751</c:v>
                </c:pt>
                <c:pt idx="2">
                  <c:v>0.2487756988109438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B-4BED-9C03-07CA0981A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912320"/>
        <c:axId val="33767424"/>
      </c:barChart>
      <c:catAx>
        <c:axId val="339123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3767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674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39123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907341806154833"/>
          <c:y val="0.19073147855366498"/>
          <c:w val="0.14960462031798263"/>
          <c:h val="0.7339860207840154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0.26707</cdr:x>
      <cdr:y>0.14694</cdr:y>
    </cdr:from>
    <cdr:to>
      <cdr:x>0.54692</cdr:x>
      <cdr:y>0.27045</cdr:y>
    </cdr:to>
    <cdr:sp macro="" textlink="">
      <cdr:nvSpPr>
        <cdr:cNvPr id="205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085975" y="615826"/>
          <a:ext cx="2185744" cy="51764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0.53293</cdr:x>
      <cdr:y>0.11791</cdr:y>
    </cdr:from>
    <cdr:to>
      <cdr:x>0.6627</cdr:x>
      <cdr:y>0.35</cdr:y>
    </cdr:to>
    <cdr:sp macro="" textlink="">
      <cdr:nvSpPr>
        <cdr:cNvPr id="205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162426" y="494176"/>
          <a:ext cx="1013612" cy="9726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0.52889</cdr:x>
      <cdr:y>0.09392</cdr:y>
    </cdr:from>
    <cdr:to>
      <cdr:x>0.82499</cdr:x>
      <cdr:y>0.14694</cdr:y>
    </cdr:to>
    <cdr:sp macro="" textlink="">
      <cdr:nvSpPr>
        <cdr:cNvPr id="205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9137" y="397696"/>
          <a:ext cx="2315501" cy="2227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25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кредитная модель потребления</a:t>
          </a:r>
        </a:p>
      </cdr:txBody>
    </cdr:sp>
  </cdr:relSizeAnchor>
  <cdr:relSizeAnchor xmlns:cdr="http://schemas.openxmlformats.org/drawingml/2006/chartDrawing">
    <cdr:from>
      <cdr:x>0.36171</cdr:x>
      <cdr:y>0.40682</cdr:y>
    </cdr:from>
    <cdr:to>
      <cdr:x>0.48976</cdr:x>
      <cdr:y>0.59318</cdr:y>
    </cdr:to>
    <cdr:sp macro="" textlink="">
      <cdr:nvSpPr>
        <cdr:cNvPr id="5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825130" y="1704983"/>
          <a:ext cx="1000135" cy="78103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0.62907</cdr:x>
      <cdr:y>0.51718</cdr:y>
    </cdr:from>
    <cdr:to>
      <cdr:x>0.79249</cdr:x>
      <cdr:y>0.6149</cdr:y>
    </cdr:to>
    <cdr:sp macro="" textlink="">
      <cdr:nvSpPr>
        <cdr:cNvPr id="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913362" y="2167508"/>
          <a:ext cx="1276392" cy="40954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0.44268</cdr:x>
      <cdr:y>0.61818</cdr:y>
    </cdr:from>
    <cdr:to>
      <cdr:x>0.72927</cdr:x>
      <cdr:y>0.69545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7575" y="2590800"/>
          <a:ext cx="22383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/>
            <a:t>сберегательная модель потребления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97" y="0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125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97" y="9427125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820DD977-0078-43E6-8C8F-E69D001EB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97" y="0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0" y="4715153"/>
            <a:ext cx="543941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125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97" y="9427125"/>
            <a:ext cx="2946084" cy="49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1" tIns="45847" rIns="91691" bIns="458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5B3A842F-B198-43FD-A435-22395B102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2532-97D8-4CAA-A432-8C8EC2266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D117-2392-4359-BB4E-B0CC5257D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0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522787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522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CC7F-17E1-476B-9CDD-D06CAE8C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7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0EB2-E701-4E5D-99EF-81448471B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7100-CF7B-452B-8184-BDD8CF92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1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345122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412875"/>
            <a:ext cx="345281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2E35-D0DD-4417-8F6A-4AC71AEC3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9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9132-13BD-4F35-87E3-9343FE65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5AC56-A4E2-48AF-9363-2A742394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E820-706F-4CAA-AD8D-5917BF796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3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8D06-80E5-41C2-A2FA-3C9465B17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0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4D949-3EEF-4643-9CAE-87C87F0B1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0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9070975" y="0"/>
            <a:ext cx="73025" cy="6859588"/>
          </a:xfrm>
          <a:prstGeom prst="rect">
            <a:avLst/>
          </a:prstGeom>
          <a:gradFill rotWithShape="1">
            <a:gsLst>
              <a:gs pos="0">
                <a:srgbClr val="5CB5BC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53188"/>
            <a:ext cx="1752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500" b="1" smtClean="0"/>
            </a:lvl1pPr>
          </a:lstStyle>
          <a:p>
            <a:pPr>
              <a:defRPr/>
            </a:pPr>
            <a:fld id="{0ABA9BC8-0EE1-450D-84D9-9F6206F6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00113" y="1643063"/>
            <a:ext cx="6600825" cy="26638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Tx/>
              <a:buChar char="•"/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624" y="1882775"/>
            <a:ext cx="6048201" cy="169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выхода экономики РФ на траекторию устойчивого роста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500298" y="4000504"/>
            <a:ext cx="4746631" cy="346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500" dirty="0" smtClean="0">
                <a:latin typeface="Cambria" pitchFamily="18" charset="0"/>
              </a:rPr>
              <a:t>Ведев А. Л. </a:t>
            </a:r>
            <a:endParaRPr lang="ru-RU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Средняя структура покрытия прироста внутреннего спроса в 2001-2007 гг.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latin typeface="Microsoft Sans Serif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99615"/>
              </p:ext>
            </p:extLst>
          </p:nvPr>
        </p:nvGraphicFramePr>
        <p:xfrm>
          <a:off x="467545" y="189313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23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Институциональные ограничения экономического роста</a:t>
            </a:r>
            <a:endParaRPr kumimoji="0" lang="en-US" sz="36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latin typeface="Microsoft Sans Serif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466" y="5626798"/>
            <a:ext cx="8335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kern="0" dirty="0">
                <a:solidFill>
                  <a:srgbClr val="50145C"/>
                </a:solidFill>
                <a:latin typeface="Microsoft Sans Serif"/>
              </a:rPr>
              <a:t>За </a:t>
            </a:r>
            <a:r>
              <a:rPr lang="ru-RU" altLang="ru-RU" kern="0" dirty="0" smtClean="0">
                <a:solidFill>
                  <a:srgbClr val="50145C"/>
                </a:solidFill>
                <a:latin typeface="Microsoft Sans Serif"/>
              </a:rPr>
              <a:t>последние пятнадцать лет </a:t>
            </a:r>
            <a:r>
              <a:rPr lang="ru-RU" altLang="ru-RU" kern="0" dirty="0">
                <a:solidFill>
                  <a:srgbClr val="50145C"/>
                </a:solidFill>
                <a:latin typeface="Microsoft Sans Serif"/>
              </a:rPr>
              <a:t>(</a:t>
            </a:r>
            <a:r>
              <a:rPr lang="ru-RU" altLang="ru-RU" kern="0" dirty="0" smtClean="0">
                <a:solidFill>
                  <a:srgbClr val="50145C"/>
                </a:solidFill>
                <a:latin typeface="Microsoft Sans Serif"/>
              </a:rPr>
              <a:t>2001–2016 </a:t>
            </a:r>
            <a:r>
              <a:rPr lang="ru-RU" altLang="ru-RU" kern="0" dirty="0">
                <a:solidFill>
                  <a:srgbClr val="50145C"/>
                </a:solidFill>
                <a:latin typeface="Microsoft Sans Serif"/>
              </a:rPr>
              <a:t>гг.) из 100 руб. прироста внутреннего спроса 53–57 руб. покрывались повышением цен на товары и услуги и 22–25 руб. – импортом. Лишь 1 из 5 руб. прироста внутреннего спроса покрывался увеличением выпуска российских предприятий!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58" y="1231201"/>
            <a:ext cx="9278916" cy="43955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роста: цены И выпуск обрабатывающих производств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2014-2016 гг.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2250" y="4481513"/>
            <a:ext cx="88201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ru-RU" altLang="ru-RU" sz="1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Умеренный рост спроса (4,3 – 5,4% в год) 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– более сдержанная ценовая политика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текстильного и швейного производства, </a:t>
            </a:r>
            <a:r>
              <a:rPr lang="ru-RU" altLang="ru-RU" sz="1600" i="1" kern="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/б производства, издательства и полиграфии, прочих производств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. Только в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производстве транспортных средств и оборудования 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высокий рост цен из-за курсового удорожания выпуска. Углубление или начало спада выпуска без замедления роста цен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1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Слабый рост (не выше 3,4% в год) или спад выпуска 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– замедлившееся повышение цен производителей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машин и оборудования, электрооборудования, электронного и оптического оборудования, стройматериалов, деревообработки, кокса и нефтепродуктов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</a:br>
            <a:endParaRPr lang="ru-RU" altLang="ru-RU" sz="16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08625" y="1031875"/>
            <a:ext cx="35274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ru-RU" altLang="ru-RU" sz="1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 рост спроса (8 – 17% в год) 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– все курсовые и </a:t>
            </a:r>
            <a:r>
              <a:rPr lang="ru-RU" altLang="ru-RU" sz="1600" kern="0" dirty="0" err="1">
                <a:latin typeface="Times New Roman" pitchFamily="18" charset="0"/>
                <a:cs typeface="Times New Roman" pitchFamily="18" charset="0"/>
              </a:rPr>
              <a:t>санкционные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преимущества – на активное повышение цен:</a:t>
            </a:r>
            <a:b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пищевые продукты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– без ускорения роста,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резина и пластмассы 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– впервые смена модели на быстрый рост цен,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– ускоренное повышение цен на внутреннем рынке,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обувь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600" i="1" kern="0" dirty="0">
                <a:latin typeface="Times New Roman" pitchFamily="18" charset="0"/>
                <a:cs typeface="Times New Roman" pitchFamily="18" charset="0"/>
              </a:rPr>
              <a:t>металлы</a:t>
            </a:r>
            <a:r>
              <a:rPr lang="ru-RU" altLang="ru-RU" sz="1600" kern="0" dirty="0">
                <a:latin typeface="Times New Roman" pitchFamily="18" charset="0"/>
                <a:cs typeface="Times New Roman" pitchFamily="18" charset="0"/>
              </a:rPr>
              <a:t> – сокращение предложения продукции на внутреннем рынке при повышении цен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3181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ChangeArrowheads="1"/>
          </p:cNvSpPr>
          <p:nvPr/>
        </p:nvSpPr>
        <p:spPr bwMode="auto">
          <a:xfrm>
            <a:off x="1258888" y="1341438"/>
            <a:ext cx="669766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600" b="1"/>
              <a:t>Сценарии реализации денежной политики</a:t>
            </a:r>
            <a:r>
              <a:rPr lang="ru-RU" altLang="ru-RU" sz="1600"/>
              <a:t> </a:t>
            </a:r>
            <a:br>
              <a:rPr lang="ru-RU" altLang="ru-RU" sz="1600"/>
            </a:br>
            <a:r>
              <a:rPr lang="ru-RU" altLang="ru-RU" sz="1600"/>
              <a:t>предполагают  </a:t>
            </a:r>
            <a:br>
              <a:rPr lang="ru-RU" altLang="ru-RU" sz="1600"/>
            </a:br>
            <a:r>
              <a:rPr lang="ru-RU" altLang="ru-RU" sz="1600" b="1"/>
              <a:t>выбор модели экономического роста</a:t>
            </a:r>
            <a:r>
              <a:rPr lang="ru-RU" altLang="ru-RU" sz="1600"/>
              <a:t>: </a:t>
            </a:r>
          </a:p>
          <a:p>
            <a:pPr algn="ctr" eaLnBrk="1" hangingPunct="1">
              <a:buFontTx/>
              <a:buNone/>
            </a:pPr>
            <a:endParaRPr lang="ru-RU" altLang="ru-RU" sz="1600"/>
          </a:p>
          <a:p>
            <a:pPr algn="ctr" eaLnBrk="1" hangingPunct="1">
              <a:buFontTx/>
              <a:buNone/>
            </a:pPr>
            <a:r>
              <a:rPr lang="ru-RU" altLang="ru-RU" sz="1600"/>
              <a:t> за счет расширения потребления 		за счет инвестиций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611188" y="2852738"/>
            <a:ext cx="7848600" cy="2808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400" dirty="0" smtClean="0"/>
              <a:t>Данный выбор осложняется обстоятельствами, лежащими вне инструментов денежной политики.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ru-RU" altLang="ru-RU" sz="1400" dirty="0" smtClean="0"/>
              <a:t>Так, в случае реализации политики, подразумевающей стимулирование экономического роста за счет расширения внутреннего спроса (посредством роста потребления и кредитования) существует реальная угроза, что значительная часть прироста внутреннего спроса будет покрываться импортом – особенно в условиях роста курса рубля.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Font typeface="Wingdings" panose="05000000000000000000" pitchFamily="2" charset="2"/>
              <a:buChar char=""/>
            </a:pPr>
            <a:r>
              <a:rPr lang="ru-RU" altLang="ru-RU" sz="1400" dirty="0" smtClean="0"/>
              <a:t>Напротив, в случае стимулирования сбережений сохраняется угроза того, что инвестиционная активность останется на низком уровне и внутренние сбережения окажутся «лишними» для реального сектора и банковской системы. Модель экономического роста за счет инвестиций предполагает не только рост сбережений, </a:t>
            </a:r>
            <a:br>
              <a:rPr lang="ru-RU" altLang="ru-RU" sz="1400" dirty="0" smtClean="0"/>
            </a:br>
            <a:r>
              <a:rPr lang="ru-RU" altLang="ru-RU" sz="1400" dirty="0" smtClean="0"/>
              <a:t>но и стимулирование инвестиционной активности – за счет улучшения бизнес-климата, финансовой стабильности, налоговых льгот, участия государства и прочих факторов. </a:t>
            </a:r>
          </a:p>
        </p:txBody>
      </p:sp>
      <p:sp>
        <p:nvSpPr>
          <p:cNvPr id="10244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115E3-5CDF-4748-943B-64C260B0190C}" type="slidenum">
              <a:rPr lang="ru-RU" altLang="ru-RU" sz="15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50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28688" y="2143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2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Выбор направления экономической политики</a:t>
            </a:r>
            <a:endParaRPr lang="ru-RU" sz="28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5543550" y="2133600"/>
            <a:ext cx="576263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6888" y="57150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10248" name="Прямоугольник 6"/>
          <p:cNvSpPr>
            <a:spLocks noChangeArrowheads="1"/>
          </p:cNvSpPr>
          <p:nvPr/>
        </p:nvSpPr>
        <p:spPr bwMode="auto">
          <a:xfrm>
            <a:off x="1001713" y="5821511"/>
            <a:ext cx="7315200" cy="461665"/>
          </a:xfrm>
          <a:prstGeom prst="rect">
            <a:avLst/>
          </a:prstGeom>
          <a:solidFill>
            <a:schemeClr val="bg1"/>
          </a:solidFill>
          <a:ln w="54991" cmpd="thickThin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Эффективность </a:t>
            </a:r>
            <a:r>
              <a:rPr lang="ru-RU" altLang="ru-RU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экономической </a:t>
            </a:r>
            <a:r>
              <a:rPr lang="ru-RU" altLang="ru-RU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политики снижается за счет институциональных ограничений</a:t>
            </a:r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 flipH="1">
            <a:off x="3635375" y="2133600"/>
            <a:ext cx="576263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068960"/>
            <a:ext cx="7283450" cy="67667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СПАСИБО ЗА </a:t>
            </a:r>
            <a:r>
              <a:rPr lang="en-US" sz="4000" b="1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ВНИМАНИЕ</a:t>
            </a:r>
            <a:r>
              <a:rPr lang="ru-RU" sz="4000" b="1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559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1560" y="260648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Темпы роста экономики и цена на нефть</a:t>
            </a:r>
            <a:endParaRPr kumimoji="0" lang="en-US" sz="28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latin typeface="Microsoft Sans Serif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357312" y="1554955"/>
          <a:ext cx="6429375" cy="374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Доля оплаты труда и валовой прибыли в ВВП, 1995 – </a:t>
            </a: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201</a:t>
            </a:r>
            <a:r>
              <a:rPr kumimoji="0" lang="en-US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7</a:t>
            </a: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 </a:t>
            </a: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гг. </a:t>
            </a:r>
            <a:endParaRPr kumimoji="0" lang="en-US" sz="36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latin typeface="Microsoft Sans Serif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66501"/>
              </p:ext>
            </p:extLst>
          </p:nvPr>
        </p:nvGraphicFramePr>
        <p:xfrm>
          <a:off x="755576" y="1833562"/>
          <a:ext cx="7851819" cy="444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Arial" panose="020B0604020202020204" pitchFamily="34" charset="0"/>
              </a:rPr>
              <a:t>Доля прибыли в ВВП в РФ наиболее низкая</a:t>
            </a:r>
            <a:endParaRPr kumimoji="0" lang="en-US" sz="28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latin typeface="Microsoft Sans Serif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144402"/>
              </p:ext>
            </p:extLst>
          </p:nvPr>
        </p:nvGraphicFramePr>
        <p:xfrm>
          <a:off x="323527" y="1964642"/>
          <a:ext cx="7848873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54762" y="1410283"/>
            <a:ext cx="575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50145C"/>
                </a:solidFill>
                <a:latin typeface="Microsoft Sans Serif"/>
              </a:rPr>
              <a:t>Доля валовой прибыли в ВВП по странам</a:t>
            </a:r>
            <a:r>
              <a:rPr lang="ru-RU" altLang="ru-RU" dirty="0">
                <a:solidFill>
                  <a:srgbClr val="50145C"/>
                </a:solidFill>
                <a:latin typeface="Microsoft Sans Serif"/>
                <a:cs typeface="Times New Roman" panose="02020603050405020304" pitchFamily="18" charset="0"/>
              </a:rPr>
              <a:t>, в % ВВП</a:t>
            </a:r>
            <a:endParaRPr lang="ru-RU" altLang="ru-RU" dirty="0">
              <a:solidFill>
                <a:srgbClr val="50145C"/>
              </a:solidFill>
              <a:latin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1" y="149600"/>
            <a:ext cx="8355876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Темпы роста производительности труда и реальной заработной платы, в %</a:t>
            </a:r>
            <a:endParaRPr kumimoji="0" lang="en-US" sz="36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latin typeface="Microsoft Sans Serif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936397"/>
              </p:ext>
            </p:extLst>
          </p:nvPr>
        </p:nvGraphicFramePr>
        <p:xfrm>
          <a:off x="971600" y="1745456"/>
          <a:ext cx="7488832" cy="470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70" normalizeH="0" baseline="0" noProof="0" smtClean="0">
                <a:ln>
                  <a:noFill/>
                </a:ln>
                <a:solidFill>
                  <a:srgbClr val="50145C"/>
                </a:solidFill>
                <a:effectLst/>
                <a:uLnTx/>
                <a:uFillTx/>
                <a:latin typeface="Microsoft Sans Serif"/>
                <a:ea typeface="Calibri" panose="020F0502020204030204" pitchFamily="34" charset="0"/>
                <a:cs typeface="Times New Roman" panose="02020603050405020304" pitchFamily="18" charset="0"/>
              </a:rPr>
              <a:t>Сбалансированное и форсированное развитие банковской системы</a:t>
            </a:r>
            <a:endParaRPr kumimoji="0" lang="en-US" sz="3600" b="0" i="0" u="none" strike="noStrike" kern="1200" cap="none" spc="-70" normalizeH="0" baseline="0" noProof="0" dirty="0">
              <a:ln>
                <a:noFill/>
              </a:ln>
              <a:solidFill>
                <a:srgbClr val="50145C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latin typeface="Microsoft Sans Serif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53342" y="1207322"/>
            <a:ext cx="817929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1500" dirty="0">
                <a:solidFill>
                  <a:srgbClr val="50145C"/>
                </a:solidFill>
                <a:latin typeface="Microsoft Sans Serif"/>
              </a:rPr>
              <a:t>Разность между кредитами и депозитами нефинансового сектора, кредиты ЦБ РФ, чистые иностранные пассивы, млрд.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3292" y="6355322"/>
            <a:ext cx="8745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dirty="0">
                <a:solidFill>
                  <a:srgbClr val="50145C"/>
                </a:solidFill>
                <a:latin typeface="Microsoft Sans Serif"/>
              </a:rPr>
              <a:t>Дефицит ресурсов восполнялся внешними кредитами или кредитами ЦБ РФ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074953"/>
              </p:ext>
            </p:extLst>
          </p:nvPr>
        </p:nvGraphicFramePr>
        <p:xfrm>
          <a:off x="539552" y="2204864"/>
          <a:ext cx="8067844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Темпы роста реальных располагаемых доходов населения и розничного товарооборота, в % г/г</a:t>
            </a:r>
            <a:endParaRPr kumimoji="0" lang="en-US" sz="24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latin typeface="Microsoft Sans Serif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35314"/>
              </p:ext>
            </p:extLst>
          </p:nvPr>
        </p:nvGraphicFramePr>
        <p:xfrm>
          <a:off x="666750" y="1333500"/>
          <a:ext cx="78105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1" y="281163"/>
            <a:ext cx="7997795" cy="86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-7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Закредитованность</a:t>
            </a:r>
            <a:r>
              <a:rPr kumimoji="0" lang="ru-RU" altLang="ru-RU" sz="3600" b="1" i="0" u="none" strike="noStrike" kern="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населения</a:t>
            </a:r>
            <a:endParaRPr kumimoji="0" lang="en-US" sz="36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1914" y="6324835"/>
            <a:ext cx="591228" cy="3167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latin typeface="Microsoft Sans Serif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004501"/>
            <a:ext cx="8076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solidFill>
                  <a:srgbClr val="50145C"/>
                </a:solidFill>
                <a:latin typeface="Microsoft Sans Serif"/>
              </a:rPr>
              <a:t>Несмотря на низкий уровень долга домашних хозяйств к ВВП (13% ВВП против 78% ВВП в США на начало 2017 г.) банковский долг короткий по времени и дорогой. Средняя срочность 2/3 кредитного портфеля (</a:t>
            </a:r>
            <a:r>
              <a:rPr lang="ru-RU" altLang="ru-RU" sz="1600" dirty="0" err="1">
                <a:solidFill>
                  <a:srgbClr val="50145C"/>
                </a:solidFill>
                <a:latin typeface="Microsoft Sans Serif"/>
              </a:rPr>
              <a:t>дюрация</a:t>
            </a:r>
            <a:r>
              <a:rPr lang="ru-RU" altLang="ru-RU" sz="1600" dirty="0">
                <a:solidFill>
                  <a:srgbClr val="50145C"/>
                </a:solidFill>
                <a:latin typeface="Microsoft Sans Serif"/>
              </a:rPr>
              <a:t>) составляет менее 1 года. Стоимость всего кредитного портфеля по итогам 2016 г. составила 16,6% годовых.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1914" y="6374536"/>
            <a:ext cx="474093" cy="267068"/>
          </a:xfrm>
          <a:prstGeom prst="rect">
            <a:avLst/>
          </a:prstGeom>
        </p:spPr>
        <p:txBody>
          <a:bodyPr/>
          <a:lstStyle/>
          <a:p>
            <a:pPr defTabSz="457200"/>
            <a:fld id="{A002D87D-50E9-A74F-8D7F-4449E7A06D95}" type="slidenum">
              <a:rPr lang="en-US">
                <a:latin typeface="Microsoft Sans Serif"/>
              </a:rPr>
              <a:pPr defTabSz="457200"/>
              <a:t>8</a:t>
            </a:fld>
            <a:endParaRPr lang="en-US">
              <a:latin typeface="Microsoft Sans Serif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89366"/>
              </p:ext>
            </p:extLst>
          </p:nvPr>
        </p:nvGraphicFramePr>
        <p:xfrm>
          <a:off x="4941210" y="3140968"/>
          <a:ext cx="4023278" cy="350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59083" y="2513974"/>
            <a:ext cx="390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Кредитная задолженность населения, в % ВВП</a:t>
            </a:r>
            <a:endParaRPr lang="ru-RU" sz="16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55319"/>
              </p:ext>
            </p:extLst>
          </p:nvPr>
        </p:nvGraphicFramePr>
        <p:xfrm>
          <a:off x="628151" y="3098749"/>
          <a:ext cx="4176464" cy="313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7083" y="25966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2"/>
                </a:solidFill>
              </a:rPr>
              <a:t>Долговая нагрузка на располагаемые доходы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населения, 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1" y="149600"/>
            <a:ext cx="7997795" cy="99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7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-7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j-ea"/>
                <a:cs typeface="+mj-cs"/>
              </a:rPr>
              <a:t>Институциональные ограничения экономического роста</a:t>
            </a:r>
            <a:endParaRPr kumimoji="0" lang="en-US" sz="3600" b="1" i="0" u="none" strike="noStrike" kern="1200" cap="none" spc="-7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Sans Serif"/>
              <a:ea typeface="+mj-ea"/>
              <a:cs typeface="+mj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351914" y="6276479"/>
            <a:ext cx="591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rgbClr val="50145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02D87D-50E9-A74F-8D7F-4449E7A06D95}" type="slidenum">
              <a:rPr lang="en-US" smtClean="0">
                <a:latin typeface="Microsoft Sans Serif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latin typeface="Microsoft Sans Serif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19" y="5589240"/>
            <a:ext cx="869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kern="0" dirty="0" smtClean="0">
                <a:solidFill>
                  <a:srgbClr val="50145C"/>
                </a:solidFill>
                <a:latin typeface="Microsoft Sans Serif"/>
              </a:rPr>
              <a:t>За последние пятнадцать лет (2001–2016 гг.) из 100 руб. прироста внутреннего спроса 53–57 руб. покрывались повышением цен на товары и услуги и 22–25 руб. – импортом. Лишь 1 из 5 руб. прироста внутреннего спроса покрывался увеличением выпуска российских предприятий! </a:t>
            </a:r>
            <a:endParaRPr lang="ru-RU" altLang="ru-RU" kern="0" dirty="0">
              <a:solidFill>
                <a:srgbClr val="50145C"/>
              </a:solidFill>
              <a:latin typeface="Microsoft Sans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58" y="1188526"/>
            <a:ext cx="9278916" cy="4480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9">
    <a:dk1>
      <a:srgbClr val="000000"/>
    </a:dk1>
    <a:lt1>
      <a:sysClr val="window" lastClr="FFFFFF"/>
    </a:lt1>
    <a:dk2>
      <a:srgbClr val="50145C"/>
    </a:dk2>
    <a:lt2>
      <a:srgbClr val="EEECE1"/>
    </a:lt2>
    <a:accent1>
      <a:srgbClr val="4A96D2"/>
    </a:accent1>
    <a:accent2>
      <a:srgbClr val="50145C"/>
    </a:accent2>
    <a:accent3>
      <a:srgbClr val="00858C"/>
    </a:accent3>
    <a:accent4>
      <a:srgbClr val="F39325"/>
    </a:accent4>
    <a:accent5>
      <a:srgbClr val="45B384"/>
    </a:accent5>
    <a:accent6>
      <a:srgbClr val="F7A600"/>
    </a:accent6>
    <a:hlink>
      <a:srgbClr val="024089"/>
    </a:hlink>
    <a:folHlink>
      <a:srgbClr val="800E80"/>
    </a:folHlink>
  </a:clrScheme>
  <a:fontScheme name="Office Classic 2">
    <a:majorFont>
      <a:latin typeface="Microsoft Sans Serif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Microsoft Sans Serif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9">
    <a:dk1>
      <a:srgbClr val="000000"/>
    </a:dk1>
    <a:lt1>
      <a:sysClr val="window" lastClr="FFFFFF"/>
    </a:lt1>
    <a:dk2>
      <a:srgbClr val="50145C"/>
    </a:dk2>
    <a:lt2>
      <a:srgbClr val="EEECE1"/>
    </a:lt2>
    <a:accent1>
      <a:srgbClr val="4A96D2"/>
    </a:accent1>
    <a:accent2>
      <a:srgbClr val="50145C"/>
    </a:accent2>
    <a:accent3>
      <a:srgbClr val="00858C"/>
    </a:accent3>
    <a:accent4>
      <a:srgbClr val="F39325"/>
    </a:accent4>
    <a:accent5>
      <a:srgbClr val="45B384"/>
    </a:accent5>
    <a:accent6>
      <a:srgbClr val="F7A600"/>
    </a:accent6>
    <a:hlink>
      <a:srgbClr val="024089"/>
    </a:hlink>
    <a:folHlink>
      <a:srgbClr val="800E80"/>
    </a:folHlink>
  </a:clrScheme>
  <a:fontScheme name="Office Classic 2">
    <a:majorFont>
      <a:latin typeface="Microsoft Sans Serif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Microsoft Sans Serif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59997</TotalTime>
  <Words>560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Cyr</vt:lpstr>
      <vt:lpstr>Calibri</vt:lpstr>
      <vt:lpstr>Cambria</vt:lpstr>
      <vt:lpstr>Microsoft Sans Serif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роста: цены И выпуск обрабатывающих производств в период 2014-2016 гг.</vt:lpstr>
      <vt:lpstr>Презентация PowerPoint</vt:lpstr>
      <vt:lpstr>Презентация PowerPoint</vt:lpstr>
    </vt:vector>
  </TitlesOfParts>
  <Company>Банк Москвы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Банк Москвы</dc:creator>
  <cp:lastModifiedBy>Алексей Ведев</cp:lastModifiedBy>
  <cp:revision>1415</cp:revision>
  <cp:lastPrinted>2017-09-21T10:16:10Z</cp:lastPrinted>
  <dcterms:created xsi:type="dcterms:W3CDTF">2004-02-09T17:47:08Z</dcterms:created>
  <dcterms:modified xsi:type="dcterms:W3CDTF">2018-03-21T10:49:59Z</dcterms:modified>
</cp:coreProperties>
</file>