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diagrams/quickStyle1.xml" ContentType="application/vnd.openxmlformats-officedocument.drawingml.diagramStyle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74" r:id="rId10"/>
    <p:sldId id="266" r:id="rId11"/>
    <p:sldId id="267" r:id="rId12"/>
    <p:sldId id="268" r:id="rId13"/>
    <p:sldId id="269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venediktov\Desktop\Documents\&#1054;&#1073;&#1079;&#1086;&#1088;%20&#1088;&#1099;&#1085;&#1082;&#1072;%20&#1074;&#1082;&#1083;&#1072;&#1076;&#1086;&#1074;\&#1054;&#1073;&#1079;&#1086;&#1088;%202014\&#1086;&#1073;&#1079;&#1086;&#1088;%20&#1088;&#1099;&#1085;&#1082;&#1072;_&#1076;&#1086;&#1087;&#1086;&#1083;&#1085;&#1080;&#1090;&#1077;&#1083;&#1100;&#1085;&#1099;&#1081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enediktov\Desktop\Documents\&#1054;&#1073;&#1079;&#1086;&#1088;%20&#1088;&#1099;&#1085;&#1082;&#1072;%20&#1074;&#1082;&#1083;&#1072;&#1076;&#1086;&#1074;\&#1054;&#1073;&#1079;&#1086;&#1088;%202014\&#1086;&#1073;&#1079;&#1086;&#1088;%20&#1088;&#1099;&#1085;&#1082;&#1072;_&#1076;&#1086;&#1087;&#1086;&#1083;&#1085;&#1080;&#1090;&#1077;&#1083;&#1100;&#1085;&#1099;&#1081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enediktov\Desktop\Documents\&#1054;&#1073;&#1079;&#1086;&#1088;%20&#1088;&#1099;&#1085;&#1082;&#1072;%20&#1074;&#1082;&#1083;&#1072;&#1076;&#1086;&#1074;\&#1054;&#1073;&#1079;&#1086;&#1088;%202014\&#1086;&#1073;&#1079;&#1086;&#1088;%20&#1088;&#1099;&#1085;&#1082;&#1072;_&#1076;&#1086;&#1087;&#1086;&#1083;&#1085;&#1080;&#1090;&#1077;&#1083;&#1100;&#1085;&#1099;&#1081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venediktov\Desktop\Documents\&#1054;&#1073;&#1079;&#1086;&#1088;%20&#1088;&#1099;&#1085;&#1082;&#1072;%20&#1074;&#1082;&#1083;&#1072;&#1076;&#1086;&#1074;\&#1054;&#1073;&#1079;&#1086;&#1088;%202014\&#1086;&#1073;&#1079;&#1086;&#1088;%20&#1088;&#1099;&#1085;&#1082;&#1072;_&#1075;&#1083;&#1072;&#1074;&#1085;&#1099;&#1081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5011238865863994E-2"/>
          <c:y val="0.12397302429866426"/>
          <c:w val="0.90044742729306493"/>
          <c:h val="0.78955130093477033"/>
        </c:manualLayout>
      </c:layout>
      <c:barChart>
        <c:barDir val="col"/>
        <c:grouping val="stacked"/>
        <c:ser>
          <c:idx val="0"/>
          <c:order val="0"/>
          <c:tx>
            <c:strRef>
              <c:f>Страховка!$A$2</c:f>
              <c:strCache>
                <c:ptCount val="1"/>
                <c:pt idx="0">
                  <c:v>Величина вклада, страхуемая на 100%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74000">
                  <a:schemeClr val="tx2">
                    <a:lumMod val="40000"/>
                    <a:lumOff val="60000"/>
                  </a:schemeClr>
                </a:gs>
                <a:gs pos="100000">
                  <a:srgbClr val="1F497D">
                    <a:lumMod val="20000"/>
                    <a:lumOff val="80000"/>
                  </a:srgbClr>
                </a:gs>
              </a:gsLst>
              <a:lin ang="5400000" scaled="0"/>
            </a:gradFill>
            <a:ln w="12758">
              <a:noFill/>
              <a:prstDash val="solid"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4"/>
            <c:spPr>
              <a:gradFill>
                <a:gsLst>
                  <a:gs pos="0">
                    <a:srgbClr val="002060"/>
                  </a:gs>
                  <a:gs pos="74000">
                    <a:srgbClr val="1F497D">
                      <a:lumMod val="40000"/>
                      <a:lumOff val="60000"/>
                    </a:srgbClr>
                  </a:gs>
                  <a:gs pos="100000">
                    <a:srgbClr val="1F497D">
                      <a:lumMod val="20000"/>
                      <a:lumOff val="80000"/>
                    </a:srgbClr>
                  </a:gs>
                </a:gsLst>
                <a:lin ang="5400000" scaled="0"/>
              </a:gradFill>
              <a:ln w="12758">
                <a:noFill/>
                <a:prstDash val="solid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160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100%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100%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rPr>
                      <a:t>100%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100%</a:t>
                    </a:r>
                  </a:p>
                </c:rich>
              </c:tx>
              <c:showVal val="1"/>
            </c:dLbl>
            <c:spPr>
              <a:noFill/>
              <a:ln w="25515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chemeClr val="bg1"/>
                    </a:solidFill>
                    <a:latin typeface="Arial" pitchFamily="34" charset="0"/>
                    <a:ea typeface="Times New Roman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Страховка!$B$1:$F$1</c:f>
              <c:strCache>
                <c:ptCount val="5"/>
                <c:pt idx="0">
                  <c:v>с 23.12.2003</c:v>
                </c:pt>
                <c:pt idx="1">
                  <c:v>с 09.08.2006</c:v>
                </c:pt>
                <c:pt idx="2">
                  <c:v>с 26.03.2007</c:v>
                </c:pt>
                <c:pt idx="3">
                  <c:v>c 01.10.2008</c:v>
                </c:pt>
                <c:pt idx="4">
                  <c:v>c 30.12.2014</c:v>
                </c:pt>
              </c:strCache>
            </c:strRef>
          </c:cat>
          <c:val>
            <c:numRef>
              <c:f>Страховка!$B$2:$F$2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700</c:v>
                </c:pt>
                <c:pt idx="4">
                  <c:v>1400</c:v>
                </c:pt>
              </c:numCache>
            </c:numRef>
          </c:val>
        </c:ser>
        <c:ser>
          <c:idx val="1"/>
          <c:order val="1"/>
          <c:tx>
            <c:strRef>
              <c:f>Страховка!$A$3</c:f>
              <c:strCache>
                <c:ptCount val="1"/>
                <c:pt idx="0">
                  <c:v>Величина вклада, страхуемая на 90%</c:v>
                </c:pt>
              </c:strCache>
            </c:strRef>
          </c:tx>
          <c:spPr>
            <a:gradFill flip="none" rotWithShape="1">
              <a:gsLst>
                <a:gs pos="0">
                  <a:srgbClr val="EEECE1"/>
                </a:gs>
                <a:gs pos="50000">
                  <a:srgbClr val="A7FFAD"/>
                </a:gs>
                <a:gs pos="100000">
                  <a:srgbClr val="00A249"/>
                </a:gs>
              </a:gsLst>
              <a:lin ang="16200000" scaled="1"/>
              <a:tileRect/>
            </a:gradFill>
            <a:ln w="12758">
              <a:noFill/>
              <a:prstDash val="solid"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spPr>
              <a:gradFill flip="none" rotWithShape="1">
                <a:gsLst>
                  <a:gs pos="0">
                    <a:srgbClr val="EEECE1"/>
                  </a:gs>
                  <a:gs pos="50000">
                    <a:srgbClr val="A7FFAD"/>
                  </a:gs>
                  <a:gs pos="100000">
                    <a:srgbClr val="00A249"/>
                  </a:gs>
                </a:gsLst>
                <a:lin ang="16200000" scaled="1"/>
                <a:tileRect/>
              </a:gradFill>
              <a:ln w="12758">
                <a:noFill/>
                <a:prstDash val="solid"/>
              </a:ln>
              <a:effectLst>
                <a:outerShdw blurRad="76200" dist="342900" dir="408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spPr>
              <a:gradFill flip="none" rotWithShape="1">
                <a:gsLst>
                  <a:gs pos="0">
                    <a:srgbClr val="EEECE1"/>
                  </a:gs>
                  <a:gs pos="50000">
                    <a:srgbClr val="A7FFAD"/>
                  </a:gs>
                  <a:gs pos="100000">
                    <a:srgbClr val="00A249"/>
                  </a:gs>
                </a:gsLst>
                <a:lin ang="16200000" scaled="1"/>
                <a:tileRect/>
              </a:gradFill>
              <a:ln w="12758">
                <a:noFill/>
                <a:prstDash val="solid"/>
              </a:ln>
              <a:effectLst>
                <a:outerShdw blurRad="76200" dist="342900" dir="402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6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90%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z="16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90%</a:t>
                    </a:r>
                  </a:p>
                </c:rich>
              </c:tx>
            </c:dLbl>
            <c:dLbl>
              <c:idx val="3"/>
              <c:layout>
                <c:manualLayout>
                  <c:x val="-3.782960471111521E-3"/>
                  <c:y val="-4.3556779914157694E-3"/>
                </c:manualLayout>
              </c:layout>
              <c:tx>
                <c:rich>
                  <a:bodyPr/>
                  <a:lstStyle/>
                  <a:p>
                    <a:pPr>
                      <a:defRPr sz="1600" b="1" i="0" u="none" strike="noStrike" baseline="0">
                        <a:solidFill>
                          <a:srgbClr val="00206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defRPr>
                    </a:pPr>
                    <a:r>
                      <a:rPr lang="ru-RU" sz="160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rPr>
                      <a:t>100%</a:t>
                    </a:r>
                  </a:p>
                </c:rich>
              </c:tx>
              <c:spPr>
                <a:noFill/>
                <a:ln w="25515">
                  <a:noFill/>
                </a:ln>
              </c:spPr>
              <c:dLblPos val="ctr"/>
            </c:dLbl>
            <c:numFmt formatCode="General" sourceLinked="0"/>
            <c:spPr>
              <a:noFill/>
              <a:ln w="25515">
                <a:noFill/>
              </a:ln>
            </c:spPr>
            <c:txPr>
              <a:bodyPr/>
              <a:lstStyle/>
              <a:p>
                <a:pPr>
                  <a:defRPr sz="1600" b="1" i="0" u="none" strike="noStrike" baseline="0">
                    <a:solidFill>
                      <a:srgbClr val="002060"/>
                    </a:solidFill>
                    <a:latin typeface="Arial" pitchFamily="34" charset="0"/>
                    <a:ea typeface="Times New Roman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Страховка!$B$1:$F$1</c:f>
              <c:strCache>
                <c:ptCount val="5"/>
                <c:pt idx="0">
                  <c:v>с 23.12.2003</c:v>
                </c:pt>
                <c:pt idx="1">
                  <c:v>с 09.08.2006</c:v>
                </c:pt>
                <c:pt idx="2">
                  <c:v>с 26.03.2007</c:v>
                </c:pt>
                <c:pt idx="3">
                  <c:v>c 01.10.2008</c:v>
                </c:pt>
                <c:pt idx="4">
                  <c:v>c 30.12.2014</c:v>
                </c:pt>
              </c:strCache>
            </c:strRef>
          </c:cat>
          <c:val>
            <c:numRef>
              <c:f>Страховка!$B$3:$F$3</c:f>
              <c:numCache>
                <c:formatCode>General</c:formatCode>
                <c:ptCount val="5"/>
                <c:pt idx="0">
                  <c:v>0</c:v>
                </c:pt>
                <c:pt idx="1">
                  <c:v>90</c:v>
                </c:pt>
                <c:pt idx="2">
                  <c:v>300</c:v>
                </c:pt>
              </c:numCache>
            </c:numRef>
          </c:val>
        </c:ser>
        <c:overlap val="100"/>
        <c:axId val="68037632"/>
        <c:axId val="69358336"/>
      </c:barChart>
      <c:catAx>
        <c:axId val="6803763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defRPr>
            </a:pPr>
            <a:endParaRPr lang="ru-RU"/>
          </a:p>
        </c:txPr>
        <c:crossAx val="69358336"/>
        <c:crosses val="autoZero"/>
        <c:auto val="1"/>
        <c:lblAlgn val="ctr"/>
        <c:lblOffset val="100"/>
        <c:tickLblSkip val="1"/>
        <c:tickMarkSkip val="1"/>
      </c:catAx>
      <c:valAx>
        <c:axId val="69358336"/>
        <c:scaling>
          <c:orientation val="minMax"/>
        </c:scaling>
        <c:axPos val="l"/>
        <c:majorGridlines>
          <c:spPr>
            <a:ln w="3175">
              <a:prstDash val="sysDash"/>
            </a:ln>
          </c:spPr>
        </c:majorGridlines>
        <c:numFmt formatCode="General" sourceLinked="1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2060"/>
                </a:solidFill>
                <a:latin typeface="Arial" pitchFamily="34" charset="0"/>
                <a:ea typeface="Times New Roman"/>
                <a:cs typeface="Arial" pitchFamily="34" charset="0"/>
              </a:defRPr>
            </a:pPr>
            <a:endParaRPr lang="ru-RU"/>
          </a:p>
        </c:txPr>
        <c:crossAx val="680376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2009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2"/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188362658003262E-2"/>
          <c:y val="6.055227012250073E-2"/>
          <c:w val="0.85949234795242557"/>
          <c:h val="0.79179556708410925"/>
        </c:manualLayout>
      </c:layout>
      <c:barChart>
        <c:barDir val="col"/>
        <c:grouping val="clustered"/>
        <c:ser>
          <c:idx val="0"/>
          <c:order val="0"/>
          <c:tx>
            <c:strRef>
              <c:f>'Страх ответ и выплаты по годам'!$A$3</c:f>
              <c:strCache>
                <c:ptCount val="1"/>
                <c:pt idx="0">
                  <c:v>Страховая ответственность (млрд руб.)</c:v>
                </c:pt>
              </c:strCache>
            </c:strRef>
          </c:tx>
          <c:spPr>
            <a:gradFill>
              <a:gsLst>
                <a:gs pos="0">
                  <a:srgbClr val="002060"/>
                </a:gs>
                <a:gs pos="50000">
                  <a:srgbClr val="4F81BD">
                    <a:tint val="44500"/>
                    <a:satMod val="160000"/>
                  </a:srgbClr>
                </a:gs>
                <a:gs pos="100000">
                  <a:srgbClr val="4F81BD">
                    <a:tint val="23500"/>
                    <a:satMod val="160000"/>
                  </a:srgbClr>
                </a:gs>
              </a:gsLst>
              <a:lin ang="5400000" scaled="0"/>
            </a:gra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/>
                      <a:t>0,00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0,03</a:t>
                    </a:r>
                  </a:p>
                </c:rich>
              </c:tx>
              <c:showVal val="1"/>
            </c:dLbl>
            <c:dLbl>
              <c:idx val="7"/>
              <c:layout>
                <c:manualLayout>
                  <c:x val="1.12516281074337E-16"/>
                  <c:y val="-1.4109347442680775E-2"/>
                </c:manualLayout>
              </c:layout>
              <c:showVal val="1"/>
            </c:dLbl>
            <c:dLbl>
              <c:idx val="9"/>
              <c:layout>
                <c:manualLayout>
                  <c:x val="-4.4150105259180318E-3"/>
                  <c:y val="4.7008338480666063E-3"/>
                </c:manualLayout>
              </c:layout>
              <c:showVal val="1"/>
            </c:dLbl>
            <c:txPr>
              <a:bodyPr/>
              <a:lstStyle/>
              <a:p>
                <a:pPr>
                  <a:defRPr sz="1800" b="1" i="0" baseline="0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'Страх ответ и выплаты по годам'!$B$1:$K$1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'Страх ответ и выплаты по годам'!$B$3:$K$3</c:f>
              <c:numCache>
                <c:formatCode>0.00</c:formatCode>
                <c:ptCount val="10"/>
                <c:pt idx="0">
                  <c:v>3.710000000000005E-3</c:v>
                </c:pt>
                <c:pt idx="1">
                  <c:v>3.3599999999999998E-2</c:v>
                </c:pt>
                <c:pt idx="2">
                  <c:v>0.35000000000000031</c:v>
                </c:pt>
                <c:pt idx="3" formatCode="General">
                  <c:v>16.399999999999999</c:v>
                </c:pt>
                <c:pt idx="4" formatCode="General">
                  <c:v>5.9</c:v>
                </c:pt>
                <c:pt idx="5" formatCode="General">
                  <c:v>15.2</c:v>
                </c:pt>
                <c:pt idx="6" formatCode="General">
                  <c:v>21.5</c:v>
                </c:pt>
                <c:pt idx="7" formatCode="General">
                  <c:v>14.1</c:v>
                </c:pt>
                <c:pt idx="8" formatCode="General">
                  <c:v>125.2</c:v>
                </c:pt>
                <c:pt idx="9" formatCode="General">
                  <c:v>190</c:v>
                </c:pt>
              </c:numCache>
            </c:numRef>
          </c:val>
        </c:ser>
        <c:axId val="69473024"/>
        <c:axId val="69474560"/>
      </c:barChart>
      <c:lineChart>
        <c:grouping val="standard"/>
        <c:ser>
          <c:idx val="1"/>
          <c:order val="1"/>
          <c:tx>
            <c:strRef>
              <c:f>'Страх ответ и выплаты по годам'!$A$2</c:f>
              <c:strCache>
                <c:ptCount val="1"/>
                <c:pt idx="0">
                  <c:v>Страховые случаи (штук) (правая шкала)</c:v>
                </c:pt>
              </c:strCache>
            </c:strRef>
          </c:tx>
          <c:spPr>
            <a:ln w="38100">
              <a:solidFill>
                <a:srgbClr val="00B05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diamond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0"/>
              <c:layout>
                <c:manualLayout>
                  <c:x val="-2.3789857107907542E-2"/>
                  <c:y val="-5.2557319223985891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4537782892213285E-2"/>
                  <c:y val="-4.5502645502645503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2.1355440677728491E-2"/>
                  <c:y val="-3.9106835618193732E-2"/>
                </c:manualLayout>
              </c:layout>
              <c:spPr>
                <a:solidFill>
                  <a:sysClr val="window" lastClr="FFFFFF">
                    <a:alpha val="65000"/>
                  </a:sysClr>
                </a:solidFill>
              </c:spPr>
              <c:txPr>
                <a:bodyPr/>
                <a:lstStyle/>
                <a:p>
                  <a:pPr>
                    <a:defRPr sz="1800" b="1" i="0" baseline="0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6"/>
              <c:layout>
                <c:manualLayout>
                  <c:x val="-3.1469121595703871E-2"/>
                  <c:y val="-4.5502645502645503E-2"/>
                </c:manualLayout>
              </c:layout>
              <c:spPr>
                <a:solidFill>
                  <a:sysClr val="window" lastClr="FFFFFF">
                    <a:alpha val="65000"/>
                  </a:sysClr>
                </a:solidFill>
              </c:spPr>
              <c:txPr>
                <a:bodyPr/>
                <a:lstStyle/>
                <a:p>
                  <a:pPr>
                    <a:defRPr sz="1800" b="1" i="0" baseline="0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7"/>
              <c:layout>
                <c:manualLayout>
                  <c:x val="-3.9140774836977366E-2"/>
                  <c:y val="-4.5502645502645503E-2"/>
                </c:manualLayout>
              </c:layout>
              <c:spPr>
                <a:noFill/>
              </c:spPr>
              <c:txPr>
                <a:bodyPr/>
                <a:lstStyle/>
                <a:p>
                  <a:pPr>
                    <a:defRPr sz="1800" b="1" i="0" baseline="0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8"/>
              <c:layout>
                <c:manualLayout>
                  <c:x val="-3.1529944184155695E-2"/>
                  <c:y val="-4.3149900544028237E-2"/>
                </c:manualLayout>
              </c:layout>
              <c:spPr>
                <a:solidFill>
                  <a:sysClr val="window" lastClr="FFFFFF">
                    <a:alpha val="50000"/>
                  </a:sysClr>
                </a:solidFill>
              </c:spPr>
              <c:txPr>
                <a:bodyPr/>
                <a:lstStyle/>
                <a:p>
                  <a:pPr>
                    <a:defRPr sz="1800" b="1" i="0" baseline="0">
                      <a:solidFill>
                        <a:srgbClr val="00B050"/>
                      </a:solidFill>
                    </a:defRPr>
                  </a:pPr>
                  <a:endParaRPr lang="ru-RU"/>
                </a:p>
              </c:txPr>
              <c:dLblPos val="r"/>
              <c:showVal val="1"/>
            </c:dLbl>
            <c:dLbl>
              <c:idx val="9"/>
              <c:layout>
                <c:manualLayout>
                  <c:x val="-3.153132927862335E-2"/>
                  <c:y val="-2.6676741812001251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800" b="1" i="0" baseline="0">
                    <a:solidFill>
                      <a:srgbClr val="00B050"/>
                    </a:solidFill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'Страх ответ и выплаты по годам'!$B$1:$K$1</c:f>
              <c:numCache>
                <c:formatCode>General</c:formatCod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numCache>
            </c:numRef>
          </c:cat>
          <c:val>
            <c:numRef>
              <c:f>'Страх ответ и выплаты по годам'!$B$2:$K$2</c:f>
              <c:numCache>
                <c:formatCode>General</c:formatCode>
                <c:ptCount val="10"/>
                <c:pt idx="0">
                  <c:v>1</c:v>
                </c:pt>
                <c:pt idx="1">
                  <c:v>9</c:v>
                </c:pt>
                <c:pt idx="2">
                  <c:v>15</c:v>
                </c:pt>
                <c:pt idx="3">
                  <c:v>27</c:v>
                </c:pt>
                <c:pt idx="4">
                  <c:v>31</c:v>
                </c:pt>
                <c:pt idx="5">
                  <c:v>16</c:v>
                </c:pt>
                <c:pt idx="6">
                  <c:v>17</c:v>
                </c:pt>
                <c:pt idx="7">
                  <c:v>14</c:v>
                </c:pt>
                <c:pt idx="8">
                  <c:v>27</c:v>
                </c:pt>
                <c:pt idx="9">
                  <c:v>61</c:v>
                </c:pt>
              </c:numCache>
            </c:numRef>
          </c:val>
        </c:ser>
        <c:marker val="1"/>
        <c:axId val="69490176"/>
        <c:axId val="69488640"/>
      </c:lineChart>
      <c:catAx>
        <c:axId val="694730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69474560"/>
        <c:crosses val="autoZero"/>
        <c:auto val="1"/>
        <c:lblAlgn val="ctr"/>
        <c:lblOffset val="100"/>
      </c:catAx>
      <c:valAx>
        <c:axId val="69474560"/>
        <c:scaling>
          <c:orientation val="minMax"/>
          <c:max val="190"/>
          <c:min val="0"/>
        </c:scaling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ash"/>
            </a:ln>
          </c:spPr>
        </c:majorGridlines>
        <c:numFmt formatCode="0.00" sourceLinked="1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69473024"/>
        <c:crosses val="autoZero"/>
        <c:crossBetween val="between"/>
      </c:valAx>
      <c:valAx>
        <c:axId val="69488640"/>
        <c:scaling>
          <c:orientation val="minMax"/>
        </c:scaling>
        <c:axPos val="r"/>
        <c:numFmt formatCode="General" sourceLinked="1"/>
        <c:tickLblPos val="nextTo"/>
        <c:txPr>
          <a:bodyPr/>
          <a:lstStyle/>
          <a:p>
            <a:pPr>
              <a:defRPr sz="1400">
                <a:solidFill>
                  <a:srgbClr val="002060"/>
                </a:solidFill>
              </a:defRPr>
            </a:pPr>
            <a:endParaRPr lang="ru-RU"/>
          </a:p>
        </c:txPr>
        <c:crossAx val="69490176"/>
        <c:crosses val="max"/>
        <c:crossBetween val="between"/>
      </c:valAx>
      <c:catAx>
        <c:axId val="69490176"/>
        <c:scaling>
          <c:orientation val="minMax"/>
        </c:scaling>
        <c:delete val="1"/>
        <c:axPos val="b"/>
        <c:numFmt formatCode="General" sourceLinked="1"/>
        <c:tickLblPos val="none"/>
        <c:crossAx val="69488640"/>
        <c:crosses val="autoZero"/>
        <c:auto val="1"/>
        <c:lblAlgn val="ctr"/>
        <c:lblOffset val="100"/>
      </c:catAx>
      <c:spPr>
        <a:ln>
          <a:noFill/>
        </a:ln>
      </c:spPr>
    </c:plotArea>
    <c:legend>
      <c:legendPos val="b"/>
      <c:layout>
        <c:manualLayout>
          <c:xMode val="edge"/>
          <c:yMode val="edge"/>
          <c:x val="4.9999936266252293E-2"/>
          <c:y val="0.94863656181182809"/>
          <c:w val="0.89999993959329283"/>
          <c:h val="5.0519981298634033E-2"/>
        </c:manualLayout>
      </c:layout>
      <c:txPr>
        <a:bodyPr/>
        <a:lstStyle/>
        <a:p>
          <a:pPr>
            <a:defRPr sz="1400">
              <a:solidFill>
                <a:srgbClr val="002060"/>
              </a:solidFill>
            </a:defRPr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1200" baseline="0">
          <a:latin typeface="Arial" pitchFamily="34" charset="0"/>
          <a:cs typeface="Arial" pitchFamily="34" charset="0"/>
        </a:defRPr>
      </a:pPr>
      <a:endParaRPr lang="ru-RU"/>
    </a:p>
  </c:txPr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237204303249002"/>
          <c:y val="9.1542741289075427E-2"/>
          <c:w val="0.82926829268292679"/>
          <c:h val="0.63513052634887956"/>
        </c:manualLayout>
      </c:layout>
      <c:barChart>
        <c:barDir val="col"/>
        <c:grouping val="clustered"/>
        <c:ser>
          <c:idx val="1"/>
          <c:order val="0"/>
          <c:tx>
            <c:strRef>
              <c:f>'Динамика фонда'!$C$7</c:f>
              <c:strCache>
                <c:ptCount val="1"/>
                <c:pt idx="0">
                  <c:v>Размер фонд за вычетом резерва на выплаты по наступившим страховым случаям</c:v>
                </c:pt>
              </c:strCache>
            </c:strRef>
          </c:tx>
          <c:spPr>
            <a:gradFill>
              <a:gsLst>
                <a:gs pos="0">
                  <a:srgbClr val="EEECE1"/>
                </a:gs>
                <a:gs pos="50000">
                  <a:srgbClr val="00A249"/>
                </a:gs>
                <a:gs pos="100000">
                  <a:srgbClr val="00823B"/>
                </a:gs>
              </a:gsLst>
              <a:lin ang="16200000" scaled="1"/>
            </a:gradFill>
            <a:ln w="12700">
              <a:noFill/>
              <a:prstDash val="solid"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9"/>
            <c:spPr>
              <a:gradFill>
                <a:gsLst>
                  <a:gs pos="0">
                    <a:srgbClr val="EEECE1"/>
                  </a:gs>
                  <a:gs pos="50000">
                    <a:srgbClr val="00A249"/>
                  </a:gs>
                  <a:gs pos="100000">
                    <a:srgbClr val="00823B"/>
                  </a:gs>
                </a:gsLst>
                <a:lin ang="16200000" scaled="1"/>
              </a:gradFill>
              <a:ln w="12700">
                <a:noFill/>
                <a:prstDash val="sysDash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0"/>
            <c:spPr>
              <a:gradFill>
                <a:gsLst>
                  <a:gs pos="0">
                    <a:srgbClr val="EEECE1"/>
                  </a:gs>
                  <a:gs pos="50000">
                    <a:srgbClr val="00A249"/>
                  </a:gs>
                  <a:gs pos="100000">
                    <a:srgbClr val="00823B"/>
                  </a:gs>
                </a:gsLst>
                <a:lin ang="16200000" scaled="1"/>
              </a:gradFill>
              <a:ln w="12700">
                <a:noFill/>
                <a:prstDash val="sysDash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1"/>
            <c:spPr>
              <a:gradFill>
                <a:gsLst>
                  <a:gs pos="0">
                    <a:srgbClr val="EEECE1"/>
                  </a:gs>
                  <a:gs pos="50000">
                    <a:srgbClr val="00A249"/>
                  </a:gs>
                  <a:gs pos="100000">
                    <a:srgbClr val="00823B"/>
                  </a:gs>
                </a:gsLst>
                <a:lin ang="16200000" scaled="1"/>
              </a:gradFill>
              <a:ln w="12700">
                <a:noFill/>
                <a:prstDash val="sysDash"/>
              </a:ln>
              <a:effectLst>
                <a:outerShdw blurRad="76200" dir="18900000" sy="23000" kx="-1200000" algn="bl" rotWithShape="0">
                  <a:prstClr val="black">
                    <a:alpha val="2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8"/>
              <c:layout>
                <c:manualLayout>
                  <c:x val="0"/>
                  <c:y val="9.9800399201597483E-3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5.988023952095827E-3"/>
                </c:manualLayout>
              </c:layout>
              <c:showVal val="1"/>
            </c:dLbl>
            <c:dLbl>
              <c:idx val="10"/>
              <c:layout>
                <c:manualLayout>
                  <c:x val="-3.3624444631253836E-3"/>
                  <c:y val="7.6607415091077694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4.8084736738868524E-4"/>
                  <c:y val="7.0789130400616242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2.6434773945071812E-3"/>
                  <c:y val="5.988023952095827E-3"/>
                </c:manualLayout>
              </c:layout>
              <c:showVal val="1"/>
            </c:dLbl>
            <c:dLbl>
              <c:idx val="13"/>
              <c:layout>
                <c:manualLayout>
                  <c:x val="0"/>
                  <c:y val="5.988023952095827E-3"/>
                </c:manualLayout>
              </c:layout>
              <c:showVal val="1"/>
            </c:dLbl>
            <c:dLbl>
              <c:idx val="14"/>
              <c:layout>
                <c:manualLayout>
                  <c:x val="0"/>
                  <c:y val="1.3314104967648281E-2"/>
                </c:manualLayout>
              </c:layout>
              <c:showVal val="1"/>
            </c:dLbl>
            <c:dLbl>
              <c:idx val="15"/>
              <c:layout>
                <c:manualLayout>
                  <c:x val="0"/>
                  <c:y val="1.0213915568246272E-2"/>
                </c:manualLayout>
              </c:layout>
              <c:showVal val="1"/>
            </c:dLbl>
            <c:numFmt formatCode="#,##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823B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'Динамика фонда'!$A$8:$A$24</c:f>
              <c:numCache>
                <c:formatCode>dd/mm/yy;@</c:formatCode>
                <c:ptCount val="17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</c:numCache>
            </c:numRef>
          </c:cat>
          <c:val>
            <c:numRef>
              <c:f>'Динамика фонда'!$C$8:$C$24</c:f>
              <c:numCache>
                <c:formatCode>0.0</c:formatCode>
                <c:ptCount val="17"/>
                <c:pt idx="0">
                  <c:v>4.5999999999999996</c:v>
                </c:pt>
                <c:pt idx="1">
                  <c:v>16.600000000000001</c:v>
                </c:pt>
                <c:pt idx="2">
                  <c:v>36.1</c:v>
                </c:pt>
                <c:pt idx="3">
                  <c:v>61.6</c:v>
                </c:pt>
                <c:pt idx="4">
                  <c:v>74.900000000000006</c:v>
                </c:pt>
                <c:pt idx="5">
                  <c:v>92.3</c:v>
                </c:pt>
                <c:pt idx="6">
                  <c:v>122.7</c:v>
                </c:pt>
                <c:pt idx="7">
                  <c:v>151.1</c:v>
                </c:pt>
                <c:pt idx="8">
                  <c:v>202.5</c:v>
                </c:pt>
                <c:pt idx="9">
                  <c:v>213.4</c:v>
                </c:pt>
                <c:pt idx="10">
                  <c:v>227.8</c:v>
                </c:pt>
                <c:pt idx="11">
                  <c:v>232.3</c:v>
                </c:pt>
                <c:pt idx="12">
                  <c:v>140</c:v>
                </c:pt>
                <c:pt idx="13">
                  <c:v>108</c:v>
                </c:pt>
                <c:pt idx="14">
                  <c:v>107.1</c:v>
                </c:pt>
                <c:pt idx="15">
                  <c:v>82.5</c:v>
                </c:pt>
                <c:pt idx="16">
                  <c:v>65.400000000000006</c:v>
                </c:pt>
              </c:numCache>
            </c:numRef>
          </c:val>
        </c:ser>
        <c:gapWidth val="49"/>
        <c:axId val="74130560"/>
        <c:axId val="74132096"/>
      </c:barChart>
      <c:lineChart>
        <c:grouping val="standard"/>
        <c:ser>
          <c:idx val="0"/>
          <c:order val="1"/>
          <c:tx>
            <c:strRef>
              <c:f>'Динамика фонда'!$E$7</c:f>
              <c:strCache>
                <c:ptCount val="1"/>
                <c:pt idx="0">
                  <c:v>Достаточность (за вычетом резервов)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1.8979833926453128E-2"/>
                  <c:y val="2.197802197802199E-2"/>
                </c:manualLayout>
              </c:layout>
              <c:showVal val="1"/>
            </c:dLbl>
            <c:dLbl>
              <c:idx val="1"/>
              <c:layout>
                <c:manualLayout>
                  <c:x val="-2.3426857357116079E-2"/>
                  <c:y val="7.955467322820758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2.3511918153088025E-2"/>
                  <c:y val="3.3633633196535687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2.8764517400665112E-2"/>
                  <c:y val="3.130802429600606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1.2457446377921587E-2"/>
                  <c:y val="-2.5829914973203277E-2"/>
                </c:manualLayout>
              </c:layout>
              <c:dLblPos val="r"/>
              <c:showVal val="1"/>
            </c:dLbl>
            <c:dLbl>
              <c:idx val="5"/>
              <c:layout>
                <c:manualLayout>
                  <c:x val="-1.718534293533593E-2"/>
                  <c:y val="-1.8696622503025444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1.8750058377934083E-2"/>
                  <c:y val="-2.057762010517922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2.1896426647736628E-2"/>
                  <c:y val="-2.2298081003347629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2.3001715532889412E-2"/>
                  <c:y val="-2.7157181699592938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1315480582720802E-2"/>
                  <c:y val="-2.789491882376993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2.9359710819065812E-2"/>
                  <c:y val="-3.0601788548886486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3035496897407396E-2"/>
                  <c:y val="-3.1652600311188647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1.9737159189620917E-2"/>
                  <c:y val="-3.7924151696606789E-2"/>
                </c:manualLayout>
              </c:layout>
              <c:showVal val="1"/>
            </c:dLbl>
            <c:dLbl>
              <c:idx val="13"/>
              <c:layout>
                <c:manualLayout>
                  <c:x val="-2.6193665293617649E-2"/>
                  <c:y val="-2.395225297436623E-2"/>
                </c:manualLayout>
              </c:layout>
              <c:showVal val="1"/>
            </c:dLbl>
            <c:dLbl>
              <c:idx val="14"/>
              <c:layout>
                <c:manualLayout>
                  <c:x val="-2.9227076152847437E-2"/>
                  <c:y val="-2.5948260958398171E-2"/>
                </c:manualLayout>
              </c:layout>
              <c:showVal val="1"/>
            </c:dLbl>
            <c:dLbl>
              <c:idx val="15"/>
              <c:layout>
                <c:manualLayout>
                  <c:x val="-2.9097305897261092E-2"/>
                  <c:y val="-4.3912332814685776E-2"/>
                </c:manualLayout>
              </c:layout>
              <c:showVal val="1"/>
            </c:dLbl>
            <c:dLbl>
              <c:idx val="16"/>
              <c:layout>
                <c:manualLayout>
                  <c:x val="-3.0051403716884202E-2"/>
                  <c:y val="-5.5888223552894314E-2"/>
                </c:manualLayout>
              </c:layout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206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'Динамика фонда'!$A$8:$A$24</c:f>
              <c:numCache>
                <c:formatCode>dd/mm/yy;@</c:formatCode>
                <c:ptCount val="17"/>
                <c:pt idx="0">
                  <c:v>38353</c:v>
                </c:pt>
                <c:pt idx="1">
                  <c:v>38718</c:v>
                </c:pt>
                <c:pt idx="2">
                  <c:v>39083</c:v>
                </c:pt>
                <c:pt idx="3">
                  <c:v>39448</c:v>
                </c:pt>
                <c:pt idx="4">
                  <c:v>39814</c:v>
                </c:pt>
                <c:pt idx="5">
                  <c:v>40179</c:v>
                </c:pt>
                <c:pt idx="6">
                  <c:v>40544</c:v>
                </c:pt>
                <c:pt idx="7">
                  <c:v>40909</c:v>
                </c:pt>
                <c:pt idx="8">
                  <c:v>41275</c:v>
                </c:pt>
                <c:pt idx="9">
                  <c:v>41365</c:v>
                </c:pt>
                <c:pt idx="10">
                  <c:v>41456</c:v>
                </c:pt>
                <c:pt idx="11">
                  <c:v>41548</c:v>
                </c:pt>
                <c:pt idx="12">
                  <c:v>41640</c:v>
                </c:pt>
                <c:pt idx="13">
                  <c:v>41730</c:v>
                </c:pt>
                <c:pt idx="14">
                  <c:v>41821</c:v>
                </c:pt>
                <c:pt idx="15">
                  <c:v>41913</c:v>
                </c:pt>
                <c:pt idx="16">
                  <c:v>42005</c:v>
                </c:pt>
              </c:numCache>
            </c:numRef>
          </c:cat>
          <c:val>
            <c:numRef>
              <c:f>'Динамика фонда'!$E$8:$E$24</c:f>
              <c:numCache>
                <c:formatCode>0.0</c:formatCode>
                <c:ptCount val="17"/>
                <c:pt idx="0">
                  <c:v>2.6</c:v>
                </c:pt>
                <c:pt idx="1">
                  <c:v>4.7</c:v>
                </c:pt>
                <c:pt idx="2">
                  <c:v>5.2</c:v>
                </c:pt>
                <c:pt idx="3">
                  <c:v>5.8</c:v>
                </c:pt>
                <c:pt idx="4">
                  <c:v>5</c:v>
                </c:pt>
                <c:pt idx="5">
                  <c:v>4.8</c:v>
                </c:pt>
                <c:pt idx="6">
                  <c:v>4.8</c:v>
                </c:pt>
                <c:pt idx="7">
                  <c:v>4.8</c:v>
                </c:pt>
                <c:pt idx="8">
                  <c:v>4.9000000000000004</c:v>
                </c:pt>
                <c:pt idx="9">
                  <c:v>5</c:v>
                </c:pt>
                <c:pt idx="10">
                  <c:v>5.0999999999999996</c:v>
                </c:pt>
                <c:pt idx="11">
                  <c:v>5.0999999999999996</c:v>
                </c:pt>
                <c:pt idx="12" formatCode="General">
                  <c:v>2.9</c:v>
                </c:pt>
                <c:pt idx="13">
                  <c:v>2.2999999999999998</c:v>
                </c:pt>
                <c:pt idx="14">
                  <c:v>2.2000000000000002</c:v>
                </c:pt>
                <c:pt idx="15">
                  <c:v>1.6</c:v>
                </c:pt>
                <c:pt idx="16">
                  <c:v>1.1000000000000001</c:v>
                </c:pt>
              </c:numCache>
            </c:numRef>
          </c:val>
          <c:smooth val="1"/>
        </c:ser>
        <c:marker val="1"/>
        <c:axId val="74208000"/>
        <c:axId val="74209536"/>
      </c:lineChart>
      <c:catAx>
        <c:axId val="74130560"/>
        <c:scaling>
          <c:orientation val="minMax"/>
        </c:scaling>
        <c:axPos val="b"/>
        <c:numFmt formatCode="dd/mm/yy;@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1800000" vert="horz"/>
          <a:lstStyle/>
          <a:p>
            <a:pPr>
              <a:defRPr sz="1400" b="0" i="0" u="none" strike="noStrike" baseline="0">
                <a:solidFill>
                  <a:srgbClr val="00206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132096"/>
        <c:crosses val="autoZero"/>
        <c:lblAlgn val="ctr"/>
        <c:lblOffset val="100"/>
        <c:tickLblSkip val="1"/>
        <c:tickMarkSkip val="1"/>
      </c:catAx>
      <c:valAx>
        <c:axId val="74132096"/>
        <c:scaling>
          <c:orientation val="minMax"/>
          <c:max val="350"/>
          <c:min val="0"/>
        </c:scaling>
        <c:axPos val="l"/>
        <c:majorGridlines>
          <c:spPr>
            <a:ln w="3175"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>
                  <a:defRPr sz="1400" b="0" i="0" u="none" strike="noStrike" baseline="0">
                    <a:solidFill>
                      <a:srgbClr val="00206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 sz="1400" b="0">
                    <a:solidFill>
                      <a:srgbClr val="002060"/>
                    </a:solidFill>
                  </a:rPr>
                  <a:t>млрд руб.</a:t>
                </a:r>
              </a:p>
            </c:rich>
          </c:tx>
          <c:layout>
            <c:manualLayout>
              <c:xMode val="edge"/>
              <c:yMode val="edge"/>
              <c:x val="1.6887817848391731E-2"/>
              <c:y val="1.8853393325834269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206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130560"/>
        <c:crosses val="autoZero"/>
        <c:crossBetween val="between"/>
      </c:valAx>
      <c:catAx>
        <c:axId val="74208000"/>
        <c:scaling>
          <c:orientation val="minMax"/>
        </c:scaling>
        <c:delete val="1"/>
        <c:axPos val="b"/>
        <c:numFmt formatCode="dd/mm/yy;@" sourceLinked="1"/>
        <c:tickLblPos val="none"/>
        <c:crossAx val="74209536"/>
        <c:crosses val="autoZero"/>
        <c:lblAlgn val="ctr"/>
        <c:lblOffset val="100"/>
      </c:catAx>
      <c:valAx>
        <c:axId val="74209536"/>
        <c:scaling>
          <c:orientation val="minMax"/>
          <c:max val="6"/>
          <c:min val="0"/>
        </c:scaling>
        <c:axPos val="r"/>
        <c:title>
          <c:tx>
            <c:rich>
              <a:bodyPr rot="0" vert="horz"/>
              <a:lstStyle/>
              <a:p>
                <a:pPr>
                  <a:defRPr sz="1400" b="1" i="0" u="none" strike="noStrike" baseline="0">
                    <a:solidFill>
                      <a:srgbClr val="00206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 sz="1400">
                    <a:solidFill>
                      <a:srgbClr val="002060"/>
                    </a:solidFill>
                  </a:rPr>
                  <a:t>%</a:t>
                </a:r>
              </a:p>
            </c:rich>
          </c:tx>
          <c:layout>
            <c:manualLayout>
              <c:xMode val="edge"/>
              <c:yMode val="edge"/>
              <c:x val="0.94025399849929792"/>
              <c:y val="2.7394263217097869E-2"/>
            </c:manualLayout>
          </c:layout>
          <c:spPr>
            <a:noFill/>
            <a:ln w="25400">
              <a:noFill/>
            </a:ln>
          </c:spPr>
        </c:title>
        <c:numFmt formatCode="0.0" sourceLinked="1"/>
        <c:maj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206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208000"/>
        <c:crosses val="max"/>
        <c:crossBetween val="between"/>
      </c:valAx>
      <c:spPr>
        <a:noFill/>
        <a:ln w="3175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2.6529738981600392E-2"/>
          <c:y val="0.87311886014248263"/>
          <c:w val="0.96534017971758668"/>
          <c:h val="0.11212729658792651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400" b="0" i="0" u="none" strike="noStrike" baseline="0">
              <a:solidFill>
                <a:srgbClr val="00206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5015529018364979E-2"/>
          <c:y val="7.3150201251367633E-2"/>
          <c:w val="0.92879327169092862"/>
          <c:h val="0.77322498729759737"/>
        </c:manualLayout>
      </c:layout>
      <c:lineChart>
        <c:grouping val="standard"/>
        <c:ser>
          <c:idx val="1"/>
          <c:order val="0"/>
          <c:tx>
            <c:strRef>
              <c:f>'1_3'!$A$2</c:f>
              <c:strCache>
                <c:ptCount val="1"/>
                <c:pt idx="0">
                  <c:v>по всем банкам</c:v>
                </c:pt>
              </c:strCache>
            </c:strRef>
          </c:tx>
          <c:spPr>
            <a:ln w="50800">
              <a:solidFill>
                <a:schemeClr val="tx2">
                  <a:lumMod val="75000"/>
                </a:scheme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1"/>
              <c:layout>
                <c:manualLayout>
                  <c:x val="-3.1905257335164992E-2"/>
                  <c:y val="-4.8702754918354414E-2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7170151284862146E-2"/>
                  <c:y val="-5.9212235794133511E-2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3.8925115934761195E-2"/>
                  <c:y val="-4.8702754918354414E-2"/>
                </c:manualLayout>
              </c:layout>
              <c:dLblPos val="r"/>
              <c:showVal val="1"/>
            </c:dLbl>
            <c:dLbl>
              <c:idx val="4"/>
              <c:layout>
                <c:manualLayout>
                  <c:x val="-3.541518663496309E-2"/>
                  <c:y val="-3.8193274042575262E-2"/>
                </c:manualLayout>
              </c:layout>
              <c:dLblPos val="r"/>
              <c:showVal val="1"/>
            </c:dLbl>
            <c:dLbl>
              <c:idx val="6"/>
              <c:layout>
                <c:manualLayout>
                  <c:x val="-3.8925115934761195E-2"/>
                  <c:y val="-5.5709075502206988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541518663496309E-2"/>
                  <c:y val="-4.1696434334501847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541518663496309E-2"/>
                  <c:y val="-4.1696434334501827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415186634963201E-2"/>
                  <c:y val="-3.8193274042575241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541518663496309E-2"/>
                  <c:y val="-3.8193274042575241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3660221985064014E-2"/>
                  <c:y val="-3.819327404257526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541518663496309E-2"/>
                  <c:y val="-3.8193274042575262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541518663496309E-2"/>
                  <c:y val="-3.4690113750648913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541518663496309E-2"/>
                  <c:y val="-3.1186953458722601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541518663496309E-2"/>
                  <c:y val="-3.1186953458722601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3660221985064014E-2"/>
                  <c:y val="-3.8193274042575262E-2"/>
                </c:manualLayout>
              </c:layout>
              <c:dLblPos val="r"/>
              <c:showVal val="1"/>
            </c:dLbl>
            <c:dLbl>
              <c:idx val="17"/>
              <c:layout>
                <c:manualLayout>
                  <c:x val="-3.4049937466687906E-2"/>
                  <c:y val="-4.1696434334502534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5073175807522242E-2"/>
                  <c:y val="-4.5199594626427982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206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'1_3'!$B$1:$U$1</c:f>
              <c:numCache>
                <c:formatCode>dd/mm/yyyy</c:formatCode>
                <c:ptCount val="20"/>
                <c:pt idx="0">
                  <c:v>38534</c:v>
                </c:pt>
                <c:pt idx="1">
                  <c:v>38718</c:v>
                </c:pt>
                <c:pt idx="2">
                  <c:v>38899</c:v>
                </c:pt>
                <c:pt idx="3">
                  <c:v>39083</c:v>
                </c:pt>
                <c:pt idx="4">
                  <c:v>39264</c:v>
                </c:pt>
                <c:pt idx="5">
                  <c:v>39448</c:v>
                </c:pt>
                <c:pt idx="6">
                  <c:v>39630</c:v>
                </c:pt>
                <c:pt idx="7">
                  <c:v>39814</c:v>
                </c:pt>
                <c:pt idx="8">
                  <c:v>39995</c:v>
                </c:pt>
                <c:pt idx="9">
                  <c:v>40179</c:v>
                </c:pt>
                <c:pt idx="10">
                  <c:v>40360</c:v>
                </c:pt>
                <c:pt idx="11">
                  <c:v>40544</c:v>
                </c:pt>
                <c:pt idx="12">
                  <c:v>40725</c:v>
                </c:pt>
                <c:pt idx="13">
                  <c:v>40909</c:v>
                </c:pt>
                <c:pt idx="14">
                  <c:v>41091</c:v>
                </c:pt>
                <c:pt idx="15">
                  <c:v>41275</c:v>
                </c:pt>
                <c:pt idx="16">
                  <c:v>41456</c:v>
                </c:pt>
                <c:pt idx="17">
                  <c:v>41640</c:v>
                </c:pt>
                <c:pt idx="18">
                  <c:v>41821</c:v>
                </c:pt>
                <c:pt idx="19">
                  <c:v>42005</c:v>
                </c:pt>
              </c:numCache>
            </c:numRef>
          </c:cat>
          <c:val>
            <c:numRef>
              <c:f>'1_3'!$B$2:$U$2</c:f>
              <c:numCache>
                <c:formatCode>0.0</c:formatCode>
                <c:ptCount val="20"/>
                <c:pt idx="0">
                  <c:v>61.3</c:v>
                </c:pt>
                <c:pt idx="1">
                  <c:v>54.9</c:v>
                </c:pt>
                <c:pt idx="2">
                  <c:v>52.8</c:v>
                </c:pt>
                <c:pt idx="3">
                  <c:v>60.4</c:v>
                </c:pt>
                <c:pt idx="4">
                  <c:v>67.5</c:v>
                </c:pt>
                <c:pt idx="5">
                  <c:v>65.2</c:v>
                </c:pt>
                <c:pt idx="6">
                  <c:v>63.6</c:v>
                </c:pt>
                <c:pt idx="7">
                  <c:v>71.400000000000006</c:v>
                </c:pt>
                <c:pt idx="8">
                  <c:v>71.099999999999994</c:v>
                </c:pt>
                <c:pt idx="9">
                  <c:v>71.900000000000006</c:v>
                </c:pt>
                <c:pt idx="10">
                  <c:v>71.099999999999994</c:v>
                </c:pt>
                <c:pt idx="11">
                  <c:v>69.5</c:v>
                </c:pt>
                <c:pt idx="12">
                  <c:v>68.3</c:v>
                </c:pt>
                <c:pt idx="13">
                  <c:v>67.7</c:v>
                </c:pt>
                <c:pt idx="14">
                  <c:v>66.7</c:v>
                </c:pt>
                <c:pt idx="15">
                  <c:v>67.154999999999987</c:v>
                </c:pt>
                <c:pt idx="16">
                  <c:v>64.900000000000006</c:v>
                </c:pt>
                <c:pt idx="17">
                  <c:v>65.5</c:v>
                </c:pt>
                <c:pt idx="18">
                  <c:v>65.7</c:v>
                </c:pt>
                <c:pt idx="19">
                  <c:v>71.400000000000006</c:v>
                </c:pt>
              </c:numCache>
            </c:numRef>
          </c:val>
        </c:ser>
        <c:ser>
          <c:idx val="0"/>
          <c:order val="1"/>
          <c:tx>
            <c:strRef>
              <c:f>'1_3'!$A$3</c:f>
              <c:strCache>
                <c:ptCount val="1"/>
                <c:pt idx="0">
                  <c:v>без учёта Сбербанка России</c:v>
                </c:pt>
              </c:strCache>
            </c:strRef>
          </c:tx>
          <c:spPr>
            <a:ln w="50800">
              <a:solidFill>
                <a:srgbClr val="008000"/>
              </a:solidFill>
              <a:prstDash val="sysDash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4"/>
              <c:layout>
                <c:manualLayout>
                  <c:x val="-3.9894031430368661E-2"/>
                  <c:y val="-4.1836624551984933E-2"/>
                </c:manualLayout>
              </c:layout>
              <c:dLblPos val="r"/>
              <c:showVal val="1"/>
            </c:dLbl>
            <c:dLbl>
              <c:idx val="7"/>
              <c:layout>
                <c:manualLayout>
                  <c:x val="-3.9894077519414262E-2"/>
                  <c:y val="-2.781233432396462E-2"/>
                </c:manualLayout>
              </c:layout>
              <c:dLblPos val="r"/>
              <c:showVal val="1"/>
            </c:dLbl>
            <c:dLbl>
              <c:idx val="8"/>
              <c:layout>
                <c:manualLayout>
                  <c:x val="-3.7170151284862146E-2"/>
                  <c:y val="-3.4690113750648913E-2"/>
                </c:manualLayout>
              </c:layout>
              <c:dLblPos val="r"/>
              <c:showVal val="1"/>
            </c:dLbl>
            <c:dLbl>
              <c:idx val="9"/>
              <c:layout>
                <c:manualLayout>
                  <c:x val="-3.5415186634963201E-2"/>
                  <c:y val="-3.8193274042575262E-2"/>
                </c:manualLayout>
              </c:layout>
              <c:dLblPos val="r"/>
              <c:showVal val="1"/>
            </c:dLbl>
            <c:dLbl>
              <c:idx val="10"/>
              <c:layout>
                <c:manualLayout>
                  <c:x val="-3.541518663496309E-2"/>
                  <c:y val="-3.4690113750648913E-2"/>
                </c:manualLayout>
              </c:layout>
              <c:dLblPos val="r"/>
              <c:showVal val="1"/>
            </c:dLbl>
            <c:dLbl>
              <c:idx val="11"/>
              <c:layout>
                <c:manualLayout>
                  <c:x val="-3.541518663496309E-2"/>
                  <c:y val="-3.8193274042575262E-2"/>
                </c:manualLayout>
              </c:layout>
              <c:dLblPos val="r"/>
              <c:showVal val="1"/>
            </c:dLbl>
            <c:dLbl>
              <c:idx val="12"/>
              <c:layout>
                <c:manualLayout>
                  <c:x val="-3.61325111623352E-2"/>
                  <c:y val="-3.5947389704239489E-2"/>
                </c:manualLayout>
              </c:layout>
              <c:dLblPos val="r"/>
              <c:showVal val="1"/>
            </c:dLbl>
            <c:dLbl>
              <c:idx val="13"/>
              <c:layout>
                <c:manualLayout>
                  <c:x val="-3.61325111623352E-2"/>
                  <c:y val="-3.2444229412313258E-2"/>
                </c:manualLayout>
              </c:layout>
              <c:dLblPos val="r"/>
              <c:showVal val="1"/>
            </c:dLbl>
            <c:dLbl>
              <c:idx val="14"/>
              <c:layout>
                <c:manualLayout>
                  <c:x val="-3.541518663496309E-2"/>
                  <c:y val="-3.1186953458722601E-2"/>
                </c:manualLayout>
              </c:layout>
              <c:dLblPos val="r"/>
              <c:showVal val="1"/>
            </c:dLbl>
            <c:dLbl>
              <c:idx val="15"/>
              <c:layout>
                <c:manualLayout>
                  <c:x val="-3.7746664081663682E-2"/>
                  <c:y val="-3.4885132201545994E-2"/>
                </c:manualLayout>
              </c:layout>
              <c:dLblPos val="r"/>
              <c:showVal val="1"/>
            </c:dLbl>
            <c:dLbl>
              <c:idx val="16"/>
              <c:layout>
                <c:manualLayout>
                  <c:x val="-3.2096007331501482E-2"/>
                  <c:y val="-4.3646343004078457E-2"/>
                </c:manualLayout>
              </c:layout>
              <c:dLblPos val="r"/>
              <c:showVal val="1"/>
            </c:dLbl>
            <c:dLbl>
              <c:idx val="18"/>
              <c:layout>
                <c:manualLayout>
                  <c:x val="-3.5093627364072011E-2"/>
                  <c:y val="-3.4690113750648913E-2"/>
                </c:manualLayout>
              </c:layout>
              <c:dLblPos val="r"/>
              <c:showVal val="1"/>
            </c:dLbl>
            <c:dLbl>
              <c:idx val="19"/>
              <c:layout>
                <c:manualLayout>
                  <c:x val="-6.9860029823344862E-3"/>
                  <c:y val="-3.4690113750648913E-2"/>
                </c:manualLayout>
              </c:layout>
              <c:dLblPos val="r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2B7A2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dLblPos val="t"/>
            <c:showVal val="1"/>
          </c:dLbls>
          <c:cat>
            <c:numRef>
              <c:f>'1_3'!$B$1:$U$1</c:f>
              <c:numCache>
                <c:formatCode>dd/mm/yyyy</c:formatCode>
                <c:ptCount val="20"/>
                <c:pt idx="0">
                  <c:v>38534</c:v>
                </c:pt>
                <c:pt idx="1">
                  <c:v>38718</c:v>
                </c:pt>
                <c:pt idx="2">
                  <c:v>38899</c:v>
                </c:pt>
                <c:pt idx="3">
                  <c:v>39083</c:v>
                </c:pt>
                <c:pt idx="4">
                  <c:v>39264</c:v>
                </c:pt>
                <c:pt idx="5">
                  <c:v>39448</c:v>
                </c:pt>
                <c:pt idx="6">
                  <c:v>39630</c:v>
                </c:pt>
                <c:pt idx="7">
                  <c:v>39814</c:v>
                </c:pt>
                <c:pt idx="8">
                  <c:v>39995</c:v>
                </c:pt>
                <c:pt idx="9">
                  <c:v>40179</c:v>
                </c:pt>
                <c:pt idx="10">
                  <c:v>40360</c:v>
                </c:pt>
                <c:pt idx="11">
                  <c:v>40544</c:v>
                </c:pt>
                <c:pt idx="12">
                  <c:v>40725</c:v>
                </c:pt>
                <c:pt idx="13">
                  <c:v>40909</c:v>
                </c:pt>
                <c:pt idx="14">
                  <c:v>41091</c:v>
                </c:pt>
                <c:pt idx="15">
                  <c:v>41275</c:v>
                </c:pt>
                <c:pt idx="16">
                  <c:v>41456</c:v>
                </c:pt>
                <c:pt idx="17">
                  <c:v>41640</c:v>
                </c:pt>
                <c:pt idx="18">
                  <c:v>41821</c:v>
                </c:pt>
                <c:pt idx="19">
                  <c:v>42005</c:v>
                </c:pt>
              </c:numCache>
            </c:numRef>
          </c:cat>
          <c:val>
            <c:numRef>
              <c:f>'1_3'!$B$3:$U$3</c:f>
              <c:numCache>
                <c:formatCode>0.0</c:formatCode>
                <c:ptCount val="20"/>
                <c:pt idx="0">
                  <c:v>37.200000000000003</c:v>
                </c:pt>
                <c:pt idx="1">
                  <c:v>36</c:v>
                </c:pt>
                <c:pt idx="2">
                  <c:v>35.5</c:v>
                </c:pt>
                <c:pt idx="3">
                  <c:v>42.8</c:v>
                </c:pt>
                <c:pt idx="4">
                  <c:v>50.5</c:v>
                </c:pt>
                <c:pt idx="5">
                  <c:v>48.5</c:v>
                </c:pt>
                <c:pt idx="6">
                  <c:v>46.7</c:v>
                </c:pt>
                <c:pt idx="7">
                  <c:v>54.1</c:v>
                </c:pt>
                <c:pt idx="8">
                  <c:v>55</c:v>
                </c:pt>
                <c:pt idx="9">
                  <c:v>56.9</c:v>
                </c:pt>
                <c:pt idx="10">
                  <c:v>56.4</c:v>
                </c:pt>
                <c:pt idx="11">
                  <c:v>54.8</c:v>
                </c:pt>
                <c:pt idx="12">
                  <c:v>53.8</c:v>
                </c:pt>
                <c:pt idx="13">
                  <c:v>53.9</c:v>
                </c:pt>
                <c:pt idx="14">
                  <c:v>53</c:v>
                </c:pt>
                <c:pt idx="15">
                  <c:v>54.1</c:v>
                </c:pt>
                <c:pt idx="16">
                  <c:v>52.2</c:v>
                </c:pt>
                <c:pt idx="17">
                  <c:v>53</c:v>
                </c:pt>
                <c:pt idx="18">
                  <c:v>54.6</c:v>
                </c:pt>
                <c:pt idx="19" formatCode="General">
                  <c:v>61.5</c:v>
                </c:pt>
              </c:numCache>
            </c:numRef>
          </c:val>
        </c:ser>
        <c:marker val="1"/>
        <c:axId val="74240768"/>
        <c:axId val="74242304"/>
      </c:lineChart>
      <c:catAx>
        <c:axId val="74240768"/>
        <c:scaling>
          <c:orientation val="minMax"/>
        </c:scaling>
        <c:axPos val="b"/>
        <c:numFmt formatCode="mm/yy" sourceLinked="0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242304"/>
        <c:crosses val="autoZero"/>
        <c:lblAlgn val="ctr"/>
        <c:lblOffset val="100"/>
        <c:tickLblSkip val="1"/>
        <c:tickMarkSkip val="1"/>
      </c:catAx>
      <c:valAx>
        <c:axId val="74242304"/>
        <c:scaling>
          <c:orientation val="minMax"/>
          <c:max val="80"/>
          <c:min val="30"/>
        </c:scaling>
        <c:axPos val="l"/>
        <c:majorGridlines>
          <c:spPr>
            <a:ln w="3175">
              <a:solidFill>
                <a:schemeClr val="bg1">
                  <a:lumMod val="50000"/>
                </a:schemeClr>
              </a:solidFill>
              <a:prstDash val="sysDash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ru-RU"/>
                  <a:t>%</a:t>
                </a:r>
              </a:p>
            </c:rich>
          </c:tx>
          <c:layout>
            <c:manualLayout>
              <c:xMode val="edge"/>
              <c:yMode val="edge"/>
              <c:x val="5.1419009406676312E-2"/>
              <c:y val="8.8787618214092728E-3"/>
            </c:manualLayout>
          </c:layout>
          <c:spPr>
            <a:noFill/>
            <a:ln w="25400">
              <a:noFill/>
            </a:ln>
          </c:spPr>
        </c:title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4240768"/>
        <c:crosses val="autoZero"/>
        <c:crossBetween val="between"/>
        <c:majorUnit val="1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445832048777548"/>
          <c:y val="0.93288331055819596"/>
          <c:w val="0.57120791789571201"/>
          <c:h val="6.4516411255053363E-2"/>
        </c:manualLayout>
      </c:layout>
      <c:spPr>
        <a:solidFill>
          <a:srgbClr val="FFFFFF"/>
        </a:solidFill>
        <a:ln w="3175">
          <a:solidFill>
            <a:srgbClr val="FFFFFF"/>
          </a:solidFill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FD5C44-B3BC-4020-92B8-5A3C58DB1B07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5EC2B6-D1C6-4EF1-A9C5-A54FC0830DD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С 01.07.2015 –</a:t>
          </a:r>
          <a:r>
            <a:rPr lang="ru-RU" sz="20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 упрощённый подход </a:t>
          </a:r>
          <a:r>
            <a:rPr lang="ru-RU" sz="20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в зависимости от уровня процентных ставок по вкладам в сравнении с «базовой» ставкой</a:t>
          </a:r>
        </a:p>
        <a:p>
          <a:pPr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dirty="0"/>
        </a:p>
      </dgm:t>
    </dgm:pt>
    <dgm:pt modelId="{9E51BE3D-40B6-4EB0-9729-B22343C7A418}" type="parTrans" cxnId="{5A752B2E-4125-4F6A-AA06-AB294C459871}">
      <dgm:prSet/>
      <dgm:spPr/>
      <dgm:t>
        <a:bodyPr/>
        <a:lstStyle/>
        <a:p>
          <a:endParaRPr lang="ru-RU"/>
        </a:p>
      </dgm:t>
    </dgm:pt>
    <dgm:pt modelId="{E0D3417F-5FAD-4393-ACBC-5F71445A14B7}" type="sibTrans" cxnId="{5A752B2E-4125-4F6A-AA06-AB294C459871}">
      <dgm:prSet/>
      <dgm:spPr/>
      <dgm:t>
        <a:bodyPr/>
        <a:lstStyle/>
        <a:p>
          <a:endParaRPr lang="ru-RU"/>
        </a:p>
      </dgm:t>
    </dgm:pt>
    <dgm:pt modelId="{8D821F8C-41B6-43C9-9259-4C190D134988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С 01.01.2016 – также на основе </a:t>
          </a:r>
          <a:r>
            <a:rPr lang="ru-RU" sz="20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комплексной </a:t>
          </a:r>
          <a:r>
            <a:rPr lang="ru-RU" sz="20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оценки показателей финансовой устойчивости банков</a:t>
          </a:r>
        </a:p>
        <a:p>
          <a:pPr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dirty="0"/>
        </a:p>
      </dgm:t>
    </dgm:pt>
    <dgm:pt modelId="{EE487844-1E4C-4D11-8745-192C5F7A6FF1}" type="parTrans" cxnId="{AF62A12A-48E6-48B1-A00E-183BA94B6E7D}">
      <dgm:prSet/>
      <dgm:spPr/>
      <dgm:t>
        <a:bodyPr/>
        <a:lstStyle/>
        <a:p>
          <a:endParaRPr lang="ru-RU"/>
        </a:p>
      </dgm:t>
    </dgm:pt>
    <dgm:pt modelId="{2387576C-7EDC-4FC2-9A56-9331B900C886}" type="sibTrans" cxnId="{AF62A12A-48E6-48B1-A00E-183BA94B6E7D}">
      <dgm:prSet/>
      <dgm:spPr/>
      <dgm:t>
        <a:bodyPr/>
        <a:lstStyle/>
        <a:p>
          <a:endParaRPr lang="ru-RU"/>
        </a:p>
      </dgm:t>
    </dgm:pt>
    <dgm:pt modelId="{05ABB58A-15D4-4B23-A092-5C131DCA3166}" type="pres">
      <dgm:prSet presAssocID="{A2FD5C44-B3BC-4020-92B8-5A3C58DB1B0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E09EB24-3067-47D9-B185-1AF1CF27E177}" type="pres">
      <dgm:prSet presAssocID="{8D821F8C-41B6-43C9-9259-4C190D134988}" presName="boxAndChildren" presStyleCnt="0"/>
      <dgm:spPr/>
    </dgm:pt>
    <dgm:pt modelId="{C1213965-BCA7-476F-8B9C-DF014543A2E0}" type="pres">
      <dgm:prSet presAssocID="{8D821F8C-41B6-43C9-9259-4C190D134988}" presName="parentTextBox" presStyleLbl="node1" presStyleIdx="0" presStyleCnt="2" custScaleY="22945" custLinFactNeighborY="558"/>
      <dgm:spPr/>
      <dgm:t>
        <a:bodyPr/>
        <a:lstStyle/>
        <a:p>
          <a:endParaRPr lang="ru-RU"/>
        </a:p>
      </dgm:t>
    </dgm:pt>
    <dgm:pt modelId="{11640BC6-DA61-4724-9E8B-677A89DC75FE}" type="pres">
      <dgm:prSet presAssocID="{E0D3417F-5FAD-4393-ACBC-5F71445A14B7}" presName="sp" presStyleCnt="0"/>
      <dgm:spPr/>
    </dgm:pt>
    <dgm:pt modelId="{7B3FA083-6243-47BC-8E8B-E5F5A8F8F919}" type="pres">
      <dgm:prSet presAssocID="{0D5EC2B6-D1C6-4EF1-A9C5-A54FC0830DDF}" presName="arrowAndChildren" presStyleCnt="0"/>
      <dgm:spPr/>
    </dgm:pt>
    <dgm:pt modelId="{300B0EE3-1584-45C1-A2F5-DEB5DA925364}" type="pres">
      <dgm:prSet presAssocID="{0D5EC2B6-D1C6-4EF1-A9C5-A54FC0830DDF}" presName="parentTextArrow" presStyleLbl="node1" presStyleIdx="1" presStyleCnt="2" custScaleY="22012" custLinFactNeighborX="1770" custLinFactNeighborY="-844"/>
      <dgm:spPr/>
      <dgm:t>
        <a:bodyPr/>
        <a:lstStyle/>
        <a:p>
          <a:endParaRPr lang="ru-RU"/>
        </a:p>
      </dgm:t>
    </dgm:pt>
  </dgm:ptLst>
  <dgm:cxnLst>
    <dgm:cxn modelId="{5A752B2E-4125-4F6A-AA06-AB294C459871}" srcId="{A2FD5C44-B3BC-4020-92B8-5A3C58DB1B07}" destId="{0D5EC2B6-D1C6-4EF1-A9C5-A54FC0830DDF}" srcOrd="0" destOrd="0" parTransId="{9E51BE3D-40B6-4EB0-9729-B22343C7A418}" sibTransId="{E0D3417F-5FAD-4393-ACBC-5F71445A14B7}"/>
    <dgm:cxn modelId="{FC1142FE-46C4-48E9-A81D-225D53CD7C97}" type="presOf" srcId="{A2FD5C44-B3BC-4020-92B8-5A3C58DB1B07}" destId="{05ABB58A-15D4-4B23-A092-5C131DCA3166}" srcOrd="0" destOrd="0" presId="urn:microsoft.com/office/officeart/2005/8/layout/process4"/>
    <dgm:cxn modelId="{FE7C3FDC-C97D-463E-B2CC-6C9670B3A46F}" type="presOf" srcId="{0D5EC2B6-D1C6-4EF1-A9C5-A54FC0830DDF}" destId="{300B0EE3-1584-45C1-A2F5-DEB5DA925364}" srcOrd="0" destOrd="0" presId="urn:microsoft.com/office/officeart/2005/8/layout/process4"/>
    <dgm:cxn modelId="{8F52ECF9-E9D6-4606-BA8B-64CDD94B4E3C}" type="presOf" srcId="{8D821F8C-41B6-43C9-9259-4C190D134988}" destId="{C1213965-BCA7-476F-8B9C-DF014543A2E0}" srcOrd="0" destOrd="0" presId="urn:microsoft.com/office/officeart/2005/8/layout/process4"/>
    <dgm:cxn modelId="{AF62A12A-48E6-48B1-A00E-183BA94B6E7D}" srcId="{A2FD5C44-B3BC-4020-92B8-5A3C58DB1B07}" destId="{8D821F8C-41B6-43C9-9259-4C190D134988}" srcOrd="1" destOrd="0" parTransId="{EE487844-1E4C-4D11-8745-192C5F7A6FF1}" sibTransId="{2387576C-7EDC-4FC2-9A56-9331B900C886}"/>
    <dgm:cxn modelId="{CF64F78E-9C49-4924-B38E-A059A3868055}" type="presParOf" srcId="{05ABB58A-15D4-4B23-A092-5C131DCA3166}" destId="{9E09EB24-3067-47D9-B185-1AF1CF27E177}" srcOrd="0" destOrd="0" presId="urn:microsoft.com/office/officeart/2005/8/layout/process4"/>
    <dgm:cxn modelId="{8EAF6AD4-1B11-4E29-8AC8-579D19869F6B}" type="presParOf" srcId="{9E09EB24-3067-47D9-B185-1AF1CF27E177}" destId="{C1213965-BCA7-476F-8B9C-DF014543A2E0}" srcOrd="0" destOrd="0" presId="urn:microsoft.com/office/officeart/2005/8/layout/process4"/>
    <dgm:cxn modelId="{46976B70-7920-48A7-AF30-E410F8FA5D8B}" type="presParOf" srcId="{05ABB58A-15D4-4B23-A092-5C131DCA3166}" destId="{11640BC6-DA61-4724-9E8B-677A89DC75FE}" srcOrd="1" destOrd="0" presId="urn:microsoft.com/office/officeart/2005/8/layout/process4"/>
    <dgm:cxn modelId="{B11EE218-A60B-420E-8ABE-E6772EC5D863}" type="presParOf" srcId="{05ABB58A-15D4-4B23-A092-5C131DCA3166}" destId="{7B3FA083-6243-47BC-8E8B-E5F5A8F8F919}" srcOrd="2" destOrd="0" presId="urn:microsoft.com/office/officeart/2005/8/layout/process4"/>
    <dgm:cxn modelId="{8B113EED-C4C6-4326-9356-7A20455447F5}" type="presParOf" srcId="{7B3FA083-6243-47BC-8E8B-E5F5A8F8F919}" destId="{300B0EE3-1584-45C1-A2F5-DEB5DA9253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213965-BCA7-476F-8B9C-DF014543A2E0}">
      <dsp:nvSpPr>
        <dsp:cNvPr id="0" name=""/>
        <dsp:cNvSpPr/>
      </dsp:nvSpPr>
      <dsp:spPr>
        <a:xfrm>
          <a:off x="0" y="3024312"/>
          <a:ext cx="8136903" cy="125568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С 01.01.2016 – также на основе </a:t>
          </a:r>
          <a:r>
            <a:rPr lang="ru-RU" sz="2000" b="1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комплексной </a:t>
          </a:r>
          <a:r>
            <a:rPr lang="ru-RU" sz="20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оценки показателей финансовой устойчивости банков</a:t>
          </a:r>
        </a:p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 dirty="0"/>
        </a:p>
      </dsp:txBody>
      <dsp:txXfrm>
        <a:off x="0" y="3024312"/>
        <a:ext cx="8136903" cy="1255689"/>
      </dsp:txXfrm>
    </dsp:sp>
    <dsp:sp modelId="{300B0EE3-1584-45C1-A2F5-DEB5DA925364}">
      <dsp:nvSpPr>
        <dsp:cNvPr id="0" name=""/>
        <dsp:cNvSpPr/>
      </dsp:nvSpPr>
      <dsp:spPr>
        <a:xfrm rot="10800000">
          <a:off x="0" y="1152104"/>
          <a:ext cx="8136903" cy="1852721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С 01.07.2015 –</a:t>
          </a:r>
          <a:r>
            <a:rPr lang="ru-RU" sz="2000" b="1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 упрощённый подход </a:t>
          </a:r>
          <a:r>
            <a:rPr lang="ru-RU" sz="2000" kern="1200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rPr>
            <a:t>в зависимости от уровня процентных ставок по вкладам в сравнении с «базовой» ставкой</a:t>
          </a:r>
        </a:p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 rot="10800000">
        <a:off x="0" y="1152104"/>
        <a:ext cx="8136903" cy="18527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0.00857</cdr:x>
      <cdr:y>0</cdr:y>
    </cdr:from>
    <cdr:to>
      <cdr:x>0.14733</cdr:x>
      <cdr:y>0.0681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675" y="0"/>
          <a:ext cx="1079820" cy="2640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тыс</a:t>
          </a:r>
          <a:r>
            <a:rPr lang="ru-RU" sz="160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. </a:t>
          </a:r>
          <a:r>
            <a:rPr lang="ru-RU" sz="140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руб</a:t>
          </a:r>
          <a:r>
            <a:rPr lang="ru-RU" sz="1600">
              <a:solidFill>
                <a:srgbClr val="002060"/>
              </a:solidFill>
              <a:latin typeface="Arial" pitchFamily="34" charset="0"/>
              <a:ea typeface="+mn-ea"/>
              <a:cs typeface="Arial" pitchFamily="34" charset="0"/>
            </a:rPr>
            <a:t>.</a:t>
          </a:r>
        </a:p>
      </cdr:txBody>
    </cdr:sp>
  </cdr:relSizeAnchor>
  <cdr:relSizeAnchor xmlns:cdr="http://schemas.openxmlformats.org/drawingml/2006/chartDrawing">
    <cdr:from>
      <cdr:x>0.13551</cdr:x>
      <cdr:y>0.78935</cdr:y>
    </cdr:from>
    <cdr:to>
      <cdr:x>0.21244</cdr:x>
      <cdr:y>0.8516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054544" y="3060060"/>
          <a:ext cx="598663" cy="2413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100</a:t>
          </a:r>
        </a:p>
      </cdr:txBody>
    </cdr:sp>
  </cdr:relSizeAnchor>
  <cdr:relSizeAnchor xmlns:cdr="http://schemas.openxmlformats.org/drawingml/2006/chartDrawing">
    <cdr:from>
      <cdr:x>0.31911</cdr:x>
      <cdr:y>0.73874</cdr:y>
    </cdr:from>
    <cdr:to>
      <cdr:x>0.39648</cdr:x>
      <cdr:y>0.801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3258" y="2863835"/>
          <a:ext cx="602088" cy="241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190</a:t>
          </a:r>
        </a:p>
      </cdr:txBody>
    </cdr:sp>
  </cdr:relSizeAnchor>
  <cdr:relSizeAnchor xmlns:cdr="http://schemas.openxmlformats.org/drawingml/2006/chartDrawing">
    <cdr:from>
      <cdr:x>0.49752</cdr:x>
      <cdr:y>0.63603</cdr:y>
    </cdr:from>
    <cdr:to>
      <cdr:x>0.57172</cdr:x>
      <cdr:y>0.69829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871647" y="2465665"/>
          <a:ext cx="577419" cy="241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400</a:t>
          </a:r>
        </a:p>
      </cdr:txBody>
    </cdr:sp>
  </cdr:relSizeAnchor>
  <cdr:relSizeAnchor xmlns:cdr="http://schemas.openxmlformats.org/drawingml/2006/chartDrawing">
    <cdr:from>
      <cdr:x>0.85122</cdr:x>
      <cdr:y>0.15374</cdr:y>
    </cdr:from>
    <cdr:to>
      <cdr:x>0.94002</cdr:x>
      <cdr:y>0.21826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624098" y="595996"/>
          <a:ext cx="691035" cy="250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1</a:t>
          </a:r>
          <a:r>
            <a:rPr lang="en-US" sz="16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4</a:t>
          </a:r>
          <a:r>
            <a:rPr lang="ru-RU" sz="1600" b="1">
              <a:solidFill>
                <a:srgbClr val="002060"/>
              </a:solidFill>
              <a:latin typeface="Arial" pitchFamily="34" charset="0"/>
              <a:cs typeface="Arial" pitchFamily="34" charset="0"/>
            </a:rPr>
            <a:t>00</a:t>
          </a:r>
        </a:p>
      </cdr:txBody>
    </cdr:sp>
  </cdr:relSizeAnchor>
  <cdr:relSizeAnchor xmlns:cdr="http://schemas.openxmlformats.org/drawingml/2006/chartDrawing">
    <cdr:from>
      <cdr:x>0.67741</cdr:x>
      <cdr:y>0.49825</cdr:y>
    </cdr:from>
    <cdr:to>
      <cdr:x>0.75407</cdr:x>
      <cdr:y>0.56051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71585" y="1931549"/>
          <a:ext cx="596562" cy="241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700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FEBBA73-B65B-4954-9B77-FA9FC7FCE79A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3B59D3E-496F-4DA0-B632-FC641616F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0EB05C-19C3-40F0-BEA4-2D8CC80D393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84D44DE-6D54-4408-87AD-A9C408DAD6FA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A339BF-D43E-4D8E-92A9-0E85286254B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5B3129-8F88-477F-BD90-8CF9CEC93189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FD49E-D502-4995-BDAE-C762AF189C8D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86C16-5508-41E2-A856-6FAAD6061B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E6D74-3345-4455-AD43-769E7C066437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0537FA-22CB-4297-970C-411802B0D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49CD9-1AE7-46B6-984C-43605B2130C9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F6E3B-4157-4BAA-8913-9C1079849A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115E-6207-40E9-ADD9-2C3E83EC0DA7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08FB0-F698-403D-BF10-0E5BE30A8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1ED55-EC2E-46A8-8259-E05412724E55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BE72-4335-4139-9C9B-196CF5B95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3A7D-7342-4F5A-BA5C-FA8650845983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2A8E5-B357-4FDA-AD7C-027F87B5D2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3CB75-744C-4AB5-BA57-91D3A5E4149C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6B62F-DE9F-43FB-958D-1014C25A43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931D1-45BE-451F-A895-3D3EDACDC060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807CD-D167-4248-AB86-E0BEEB3556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ED7E8-2FBF-405E-AF04-C4E29C037041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5D2DB-4E74-485F-9900-5CA81018C0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283E9-30B7-4654-AEB6-A7EF179A4C17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13449-8615-42F1-A15A-93133A97BD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B05B2-52B8-4E1B-A688-7575FBD37B37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E2C23-3BB9-4875-B140-833761E4D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77E7E1-DAD2-46FB-98C0-972E3DCEA606}" type="datetimeFigureOut">
              <a:rPr lang="ru-RU"/>
              <a:pPr>
                <a:defRPr/>
              </a:pPr>
              <a:t>03.03.2015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0802A6-56D0-42B8-BD24-6E747BD62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image" Target="../media/image6.pn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.xml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0"/>
            <a:ext cx="5832475" cy="2781300"/>
          </a:xfrm>
        </p:spPr>
        <p:txBody>
          <a:bodyPr/>
          <a:lstStyle/>
          <a:p>
            <a:pPr algn="l" eaLnBrk="1" hangingPunct="1"/>
            <a:r>
              <a:rPr lang="ru-RU" sz="2400" b="1" smtClean="0">
                <a:solidFill>
                  <a:schemeClr val="tx2"/>
                </a:solidFill>
                <a:latin typeface="Arial" charset="0"/>
                <a:ea typeface="ＭＳ Ｐゴシック" pitchFamily="34" charset="-128"/>
                <a:cs typeface="Arial" charset="0"/>
              </a:rPr>
              <a:t>Система страхования вкладов граждан в банках Российской Федерации. Практика функционирования, перспективы развития</a:t>
            </a:r>
            <a:endParaRPr lang="ru-RU" sz="2400" b="1" i="1" smtClean="0">
              <a:solidFill>
                <a:schemeClr val="tx2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445125"/>
            <a:ext cx="2736850" cy="360363"/>
          </a:xfrm>
        </p:spPr>
        <p:txBody>
          <a:bodyPr/>
          <a:lstStyle/>
          <a:p>
            <a:pPr algn="l">
              <a:lnSpc>
                <a:spcPct val="80000"/>
              </a:lnSpc>
            </a:pP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А.Г. Мельников</a:t>
            </a:r>
          </a:p>
        </p:txBody>
      </p:sp>
      <p:pic>
        <p:nvPicPr>
          <p:cNvPr id="2052" name="Picture 3" descr="O:\pr\Лого\_Logo АСВ гориз. полн._цве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0150" y="6002338"/>
            <a:ext cx="21590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79388" y="5805488"/>
            <a:ext cx="5040312" cy="8636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Заместитель Генерального директора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государственной корпорации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«Агентство по страхованию вкладов»</a:t>
            </a:r>
          </a:p>
          <a:p>
            <a:pPr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1400" dirty="0">
              <a:solidFill>
                <a:schemeClr val="bg1">
                  <a:lumMod val="50000"/>
                </a:schemeClr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6813" y="0"/>
            <a:ext cx="2089150" cy="27082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46813" y="4437063"/>
            <a:ext cx="2089150" cy="12954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2056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57925" y="2811463"/>
            <a:ext cx="2303463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8" descr="C:\Documents and Settings\vasin\Рабочий стол\Works\Презентации Мельникова\Graphics\Рисунок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5263" y="2811463"/>
            <a:ext cx="2170112" cy="154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9" descr="C:\Documents and Settings\vasin\Рабочий стол\Works\Презентации Мельникова\Graphics\Рисунок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11313" y="2803525"/>
            <a:ext cx="2332037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0" descr="C:\Documents and Settings\vasin\Рабочий стол\Works\Презентации Мельникова\Graphics\Рисунок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525" y="2811463"/>
            <a:ext cx="1622425" cy="155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1187450" y="1557338"/>
            <a:ext cx="7488238" cy="4824412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Всего Агентство приняло участие в финансовом оздоровлении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35 банков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В настоящее время Агентство проводит процедуры санации в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16 банках</a:t>
            </a: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14 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из них начались в 2013-2014 гг. </a:t>
            </a:r>
          </a:p>
          <a:p>
            <a:pPr marL="0" indent="0" algn="just" eaLnBrk="1" hangingPunct="1"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Текущий размер финансирования санационных мероприятий составляет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789,4 млрд руб., 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из них: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–    средства имущественного взноса –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137,5 млрд руб.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–    кредиты Банка России –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644,5 млрд руб. 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–    средства Фонда страхования вкладов –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7,4 млрд руб.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АСВ как организатор мероприятий по финансовому оздоровлению банков</a:t>
            </a:r>
          </a:p>
        </p:txBody>
      </p:sp>
      <p:sp>
        <p:nvSpPr>
          <p:cNvPr id="11268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EEAB1830-8A46-4DBA-83B2-A8955B5EA135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10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27088" y="170021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827088" y="2708275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827088" y="378936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827088" y="45085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1273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1042988" y="1916113"/>
            <a:ext cx="7777162" cy="4278312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За всё время АСВ было назначено конкурсным управляющим (ликвидатором)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392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кредитных организаций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Процедуры конкурсного производства (ликвидации) завершены в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208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из них, в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184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– продолжаются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В 2014 г. Агентством начат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71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ликвидационный проект. Завершено – </a:t>
            </a:r>
            <a:r>
              <a:rPr lang="en-US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Оценочная стоимость активов банков, ликвидацию которых осуществляет АСВ – </a:t>
            </a:r>
            <a:r>
              <a:rPr lang="en-US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47,5 млрд руб.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(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12%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балансовой стоимости)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282700"/>
          </a:xfrm>
          <a:prstGeom prst="round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АСВ как конкурсный управляющий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(ликвидатор) банков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2292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63DA5285-6331-42C6-BDC5-E40D885C0687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11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2293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611188" y="2133600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11188" y="400526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11188" y="486886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611188" y="3068638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1042988" y="1844675"/>
            <a:ext cx="7777162" cy="4176713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Средняя продолжительность ликвидационных процедур в банках, где они завершены –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30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месяцев.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Средний процент удовлетворения требований кредиторов банков, в которых завершено конкурсное производство –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23,2%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, в том числе кредиторов 1-й очереди –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54,8%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b="1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Возбуждено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445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уголовных дел по фактам противоправной деятельности, выявленным Агентством в ходе осуществления ликвидационных процедур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0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Вынесен </a:t>
            </a:r>
            <a:r>
              <a:rPr lang="ru-RU" sz="2000" b="1" smtClean="0">
                <a:solidFill>
                  <a:schemeClr val="tx2"/>
                </a:solidFill>
                <a:latin typeface="Arial" charset="0"/>
                <a:cs typeface="Arial" charset="0"/>
              </a:rPr>
              <a:t>31</a:t>
            </a:r>
            <a:r>
              <a:rPr lang="ru-RU" sz="2000" smtClean="0">
                <a:solidFill>
                  <a:schemeClr val="tx2"/>
                </a:solidFill>
                <a:latin typeface="Arial" charset="0"/>
                <a:cs typeface="Arial" charset="0"/>
              </a:rPr>
              <a:t> обвинительный приговор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smtClean="0">
              <a:solidFill>
                <a:srgbClr val="003399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  <a:prstGeom prst="round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АСВ как конкурсный управляющий</a:t>
            </a:r>
            <a:b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(ликвидатор) банков (2)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188" y="2060575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1188" y="2924175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11188" y="4149725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1188" y="530066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3320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Номер слайда 6"/>
          <p:cNvSpPr txBox="1">
            <a:spLocks noGrp="1"/>
          </p:cNvSpPr>
          <p:nvPr/>
        </p:nvSpPr>
        <p:spPr bwMode="auto">
          <a:xfrm>
            <a:off x="107950" y="6308725"/>
            <a:ext cx="466725" cy="40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5562A14E-8184-4A88-98B4-9ECF79FC5681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12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ъект 2"/>
          <p:cNvSpPr>
            <a:spLocks noGrp="1"/>
          </p:cNvSpPr>
          <p:nvPr>
            <p:ph idx="1"/>
          </p:nvPr>
        </p:nvSpPr>
        <p:spPr>
          <a:xfrm>
            <a:off x="900113" y="2349500"/>
            <a:ext cx="7920037" cy="381635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  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В 2014 г. Агентство впервые назначено конкурсным управляющим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НПФ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По фактам хищения средств пенсионных накоплений в нескольких НПФ правоохранительными органами возбуждены уголовные дела в отношении бывших руководителей фондов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 начала 2015 г. заработала система гарантирования пенсионных </a:t>
            </a:r>
            <a:r>
              <a:rPr lang="ru-RU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накоплений:в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реестр негосударственных пенсионных фондов – участников системы гарантирования прав застрахованных лиц включено </a:t>
            </a:r>
            <a:r>
              <a:rPr lang="ru-RU" sz="2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 НПФ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858963"/>
          </a:xfrm>
          <a:prstGeom prst="round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АСВ как страховщик и конкурсный управляющий</a:t>
            </a:r>
            <a:b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ru-RU" sz="28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несостоятельных негосударственных пенсионных фондов (НПФ)</a:t>
            </a:r>
            <a:endParaRPr lang="ru-RU" sz="2800" b="1" dirty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11188" y="2924175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611188" y="38608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11188" y="530066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14343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4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337DA6A9-FC97-4B94-9E1A-C2ADC5360B9A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13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188913"/>
            <a:ext cx="7704138" cy="15113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Защита прав вкладчиков на территории Крымского федерального округа 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5364" name="Номер слайда 6"/>
          <p:cNvSpPr txBox="1">
            <a:spLocks noGrp="1"/>
          </p:cNvSpPr>
          <p:nvPr/>
        </p:nvSpPr>
        <p:spPr bwMode="auto">
          <a:xfrm>
            <a:off x="107950" y="6381750"/>
            <a:ext cx="6477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F0C1B039-4A64-486B-BE1B-D16F929FADAF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14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5365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Овал 7"/>
          <p:cNvSpPr/>
          <p:nvPr/>
        </p:nvSpPr>
        <p:spPr>
          <a:xfrm>
            <a:off x="395288" y="2565400"/>
            <a:ext cx="144462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900113" y="1989138"/>
            <a:ext cx="7488237" cy="42481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Соблюдение прав крымских вкладчиков обеспечивает Автономная некоммерческая организация «Фонд защиты вкладчиков» (далее – Фонд),</a:t>
            </a:r>
            <a:r>
              <a:rPr lang="en-US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учреждённый АСВ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20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К целям и предмету деятельности Фонда относятся: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− осуществление компенсационных выплат вкладчикам;</a:t>
            </a:r>
          </a:p>
          <a:p>
            <a:pPr marL="271463" indent="-271463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ru-RU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− взыскание с банков в интересах вкладчиков сумм неисполненных обязательств по договорам банковского вклада (счёта) в размере, превышающем компенсационные выплаты</a:t>
            </a:r>
          </a:p>
          <a:p>
            <a:pPr marL="0" indent="0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ru-RU" sz="11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95288" y="4437063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</a:t>
            </a:r>
          </a:p>
        </p:txBody>
      </p:sp>
      <p:sp>
        <p:nvSpPr>
          <p:cNvPr id="16387" name="Объект 2"/>
          <p:cNvSpPr>
            <a:spLocks noGrp="1"/>
          </p:cNvSpPr>
          <p:nvPr>
            <p:ph idx="1"/>
          </p:nvPr>
        </p:nvSpPr>
        <p:spPr>
          <a:xfrm>
            <a:off x="1331913" y="1773238"/>
            <a:ext cx="7488237" cy="4535487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К сегодняшнему дню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209 тыс. </a:t>
            </a: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человек уже получили компенсационные выплаты на сумму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24,8 млрд рублей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ru-RU" sz="18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С начала работы Фонд принял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221 тыс. </a:t>
            </a: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заявлений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ru-RU" sz="18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В настоящее время Фонд осуществляет приём заявлений от клиентов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4</a:t>
            </a: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 банков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ru-RU" sz="18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Всего на территории КФО действуют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204</a:t>
            </a: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 пункта приёма заявлений в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36</a:t>
            </a: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 населенных пунктах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ru-RU" sz="18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Компенсационная выплата осуществляется в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285</a:t>
            </a: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 отделениях банков-агентов в </a:t>
            </a:r>
            <a:r>
              <a:rPr lang="ru-RU" sz="1800" b="1" smtClean="0">
                <a:solidFill>
                  <a:schemeClr val="tx2"/>
                </a:solidFill>
                <a:latin typeface="Arial" charset="0"/>
                <a:cs typeface="Arial" charset="0"/>
              </a:rPr>
              <a:t>52</a:t>
            </a:r>
            <a:r>
              <a:rPr lang="ru-RU" sz="1800" smtClean="0">
                <a:solidFill>
                  <a:schemeClr val="tx2"/>
                </a:solidFill>
                <a:latin typeface="Arial" charset="0"/>
                <a:cs typeface="Arial" charset="0"/>
              </a:rPr>
              <a:t> населенных пунктах </a:t>
            </a: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ru-RU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ru-RU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endParaRPr lang="ru-RU" sz="1400" smtClean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9750" y="115888"/>
            <a:ext cx="8064500" cy="13970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Arial" pitchFamily="34" charset="0"/>
                <a:cs typeface="Arial" pitchFamily="34" charset="0"/>
              </a:rPr>
              <a:t>Защита прав вкладчиков на территории Крымского федерального округа (2)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16389" name="Номер слайда 6"/>
          <p:cNvSpPr txBox="1">
            <a:spLocks noGrp="1"/>
          </p:cNvSpPr>
          <p:nvPr/>
        </p:nvSpPr>
        <p:spPr bwMode="auto">
          <a:xfrm>
            <a:off x="107950" y="6237288"/>
            <a:ext cx="64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A28748EE-57F6-4A7B-9C24-F4DC578A685B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15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6390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900113" y="299720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00113" y="206057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00113" y="3716338"/>
            <a:ext cx="142875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900113" y="4724400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900113" y="5661025"/>
            <a:ext cx="142875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pPr eaLnBrk="1" hangingPunct="1"/>
            <a:fld id="{33CB7475-C2FB-4212-9422-C4299DADE396}" type="slidenum">
              <a:rPr lang="ru-RU" sz="1600" b="1">
                <a:solidFill>
                  <a:srgbClr val="002060"/>
                </a:solidFill>
                <a:cs typeface="Arial" charset="0"/>
              </a:rPr>
              <a:pPr eaLnBrk="1" hangingPunct="1"/>
              <a:t>16</a:t>
            </a:fld>
            <a:endParaRPr lang="ru-RU" sz="1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1550" y="476250"/>
            <a:ext cx="7343775" cy="792163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7" name="Rectangle 1029"/>
          <p:cNvSpPr>
            <a:spLocks noChangeArrowheads="1"/>
          </p:cNvSpPr>
          <p:nvPr/>
        </p:nvSpPr>
        <p:spPr bwMode="auto">
          <a:xfrm>
            <a:off x="971600" y="476672"/>
            <a:ext cx="7335837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Arial" charset="0"/>
              </a:rPr>
              <a:t>АСВ – мегаликвидатор финансовых организаций</a:t>
            </a:r>
            <a:endParaRPr lang="ru-RU" sz="2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Arial" charset="0"/>
            </a:endParaRPr>
          </a:p>
        </p:txBody>
      </p:sp>
      <p:grpSp>
        <p:nvGrpSpPr>
          <p:cNvPr id="2" name="Группа 38"/>
          <p:cNvGrpSpPr>
            <a:grpSpLocks/>
          </p:cNvGrpSpPr>
          <p:nvPr/>
        </p:nvGrpSpPr>
        <p:grpSpPr bwMode="auto">
          <a:xfrm>
            <a:off x="1259632" y="1412776"/>
            <a:ext cx="6697488" cy="4176489"/>
            <a:chOff x="6732240" y="1124744"/>
            <a:chExt cx="2088121" cy="1836105"/>
          </a:xfrm>
        </p:grpSpPr>
        <p:sp>
          <p:nvSpPr>
            <p:cNvPr id="29" name="Полилиния 28"/>
            <p:cNvSpPr/>
            <p:nvPr>
              <p:custDataLst>
                <p:tags r:id="rId1"/>
              </p:custDataLst>
            </p:nvPr>
          </p:nvSpPr>
          <p:spPr>
            <a:xfrm>
              <a:off x="6732240" y="1124744"/>
              <a:ext cx="1008320" cy="900659"/>
            </a:xfrm>
            <a:custGeom>
              <a:avLst/>
              <a:gdLst>
                <a:gd name="connsiteX0" fmla="*/ 0 w 2789027"/>
                <a:gd name="connsiteY0" fmla="*/ 174351 h 1743505"/>
                <a:gd name="connsiteX1" fmla="*/ 51066 w 2789027"/>
                <a:gd name="connsiteY1" fmla="*/ 51066 h 1743505"/>
                <a:gd name="connsiteX2" fmla="*/ 174351 w 2789027"/>
                <a:gd name="connsiteY2" fmla="*/ 0 h 1743505"/>
                <a:gd name="connsiteX3" fmla="*/ 2614676 w 2789027"/>
                <a:gd name="connsiteY3" fmla="*/ 0 h 1743505"/>
                <a:gd name="connsiteX4" fmla="*/ 2737961 w 2789027"/>
                <a:gd name="connsiteY4" fmla="*/ 51066 h 1743505"/>
                <a:gd name="connsiteX5" fmla="*/ 2789027 w 2789027"/>
                <a:gd name="connsiteY5" fmla="*/ 174351 h 1743505"/>
                <a:gd name="connsiteX6" fmla="*/ 2789027 w 2789027"/>
                <a:gd name="connsiteY6" fmla="*/ 1569154 h 1743505"/>
                <a:gd name="connsiteX7" fmla="*/ 2737961 w 2789027"/>
                <a:gd name="connsiteY7" fmla="*/ 1692439 h 1743505"/>
                <a:gd name="connsiteX8" fmla="*/ 2614676 w 2789027"/>
                <a:gd name="connsiteY8" fmla="*/ 1743505 h 1743505"/>
                <a:gd name="connsiteX9" fmla="*/ 174351 w 2789027"/>
                <a:gd name="connsiteY9" fmla="*/ 1743505 h 1743505"/>
                <a:gd name="connsiteX10" fmla="*/ 51066 w 2789027"/>
                <a:gd name="connsiteY10" fmla="*/ 1692439 h 1743505"/>
                <a:gd name="connsiteX11" fmla="*/ 0 w 2789027"/>
                <a:gd name="connsiteY11" fmla="*/ 1569154 h 1743505"/>
                <a:gd name="connsiteX12" fmla="*/ 0 w 2789027"/>
                <a:gd name="connsiteY12" fmla="*/ 174351 h 17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9027" h="1743505">
                  <a:moveTo>
                    <a:pt x="0" y="174351"/>
                  </a:moveTo>
                  <a:cubicBezTo>
                    <a:pt x="0" y="128110"/>
                    <a:pt x="18369" y="83763"/>
                    <a:pt x="51066" y="51066"/>
                  </a:cubicBezTo>
                  <a:cubicBezTo>
                    <a:pt x="83763" y="18369"/>
                    <a:pt x="128110" y="0"/>
                    <a:pt x="174351" y="0"/>
                  </a:cubicBezTo>
                  <a:lnTo>
                    <a:pt x="2614676" y="0"/>
                  </a:lnTo>
                  <a:cubicBezTo>
                    <a:pt x="2660917" y="0"/>
                    <a:pt x="2705264" y="18369"/>
                    <a:pt x="2737961" y="51066"/>
                  </a:cubicBezTo>
                  <a:cubicBezTo>
                    <a:pt x="2770658" y="83763"/>
                    <a:pt x="2789027" y="128110"/>
                    <a:pt x="2789027" y="174351"/>
                  </a:cubicBezTo>
                  <a:lnTo>
                    <a:pt x="2789027" y="1569154"/>
                  </a:lnTo>
                  <a:cubicBezTo>
                    <a:pt x="2789027" y="1615395"/>
                    <a:pt x="2770658" y="1659742"/>
                    <a:pt x="2737961" y="1692439"/>
                  </a:cubicBezTo>
                  <a:cubicBezTo>
                    <a:pt x="2705264" y="1725136"/>
                    <a:pt x="2660917" y="1743505"/>
                    <a:pt x="2614676" y="1743505"/>
                  </a:cubicBezTo>
                  <a:lnTo>
                    <a:pt x="174351" y="1743505"/>
                  </a:lnTo>
                  <a:cubicBezTo>
                    <a:pt x="128110" y="1743505"/>
                    <a:pt x="83763" y="1725136"/>
                    <a:pt x="51066" y="1692439"/>
                  </a:cubicBezTo>
                  <a:cubicBezTo>
                    <a:pt x="18369" y="1659742"/>
                    <a:pt x="0" y="1615395"/>
                    <a:pt x="0" y="1569154"/>
                  </a:cubicBezTo>
                  <a:lnTo>
                    <a:pt x="0" y="174351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639" tIns="92299" rIns="875007" bIns="527516" spcCol="1270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ru-RU" sz="1400" dirty="0"/>
            </a:p>
          </p:txBody>
        </p:sp>
        <p:sp>
          <p:nvSpPr>
            <p:cNvPr id="30" name="Полилиния 29"/>
            <p:cNvSpPr/>
            <p:nvPr>
              <p:custDataLst>
                <p:tags r:id="rId2"/>
              </p:custDataLst>
            </p:nvPr>
          </p:nvSpPr>
          <p:spPr>
            <a:xfrm>
              <a:off x="6732240" y="2060190"/>
              <a:ext cx="1008320" cy="900659"/>
            </a:xfrm>
            <a:custGeom>
              <a:avLst/>
              <a:gdLst>
                <a:gd name="connsiteX0" fmla="*/ 0 w 2789027"/>
                <a:gd name="connsiteY0" fmla="*/ 174351 h 1743505"/>
                <a:gd name="connsiteX1" fmla="*/ 51066 w 2789027"/>
                <a:gd name="connsiteY1" fmla="*/ 51066 h 1743505"/>
                <a:gd name="connsiteX2" fmla="*/ 174351 w 2789027"/>
                <a:gd name="connsiteY2" fmla="*/ 0 h 1743505"/>
                <a:gd name="connsiteX3" fmla="*/ 2614676 w 2789027"/>
                <a:gd name="connsiteY3" fmla="*/ 0 h 1743505"/>
                <a:gd name="connsiteX4" fmla="*/ 2737961 w 2789027"/>
                <a:gd name="connsiteY4" fmla="*/ 51066 h 1743505"/>
                <a:gd name="connsiteX5" fmla="*/ 2789027 w 2789027"/>
                <a:gd name="connsiteY5" fmla="*/ 174351 h 1743505"/>
                <a:gd name="connsiteX6" fmla="*/ 2789027 w 2789027"/>
                <a:gd name="connsiteY6" fmla="*/ 1569154 h 1743505"/>
                <a:gd name="connsiteX7" fmla="*/ 2737961 w 2789027"/>
                <a:gd name="connsiteY7" fmla="*/ 1692439 h 1743505"/>
                <a:gd name="connsiteX8" fmla="*/ 2614676 w 2789027"/>
                <a:gd name="connsiteY8" fmla="*/ 1743505 h 1743505"/>
                <a:gd name="connsiteX9" fmla="*/ 174351 w 2789027"/>
                <a:gd name="connsiteY9" fmla="*/ 1743505 h 1743505"/>
                <a:gd name="connsiteX10" fmla="*/ 51066 w 2789027"/>
                <a:gd name="connsiteY10" fmla="*/ 1692439 h 1743505"/>
                <a:gd name="connsiteX11" fmla="*/ 0 w 2789027"/>
                <a:gd name="connsiteY11" fmla="*/ 1569154 h 1743505"/>
                <a:gd name="connsiteX12" fmla="*/ 0 w 2789027"/>
                <a:gd name="connsiteY12" fmla="*/ 174351 h 17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9027" h="1743505">
                  <a:moveTo>
                    <a:pt x="0" y="174351"/>
                  </a:moveTo>
                  <a:cubicBezTo>
                    <a:pt x="0" y="128110"/>
                    <a:pt x="18369" y="83763"/>
                    <a:pt x="51066" y="51066"/>
                  </a:cubicBezTo>
                  <a:cubicBezTo>
                    <a:pt x="83763" y="18369"/>
                    <a:pt x="128110" y="0"/>
                    <a:pt x="174351" y="0"/>
                  </a:cubicBezTo>
                  <a:lnTo>
                    <a:pt x="2614676" y="0"/>
                  </a:lnTo>
                  <a:cubicBezTo>
                    <a:pt x="2660917" y="0"/>
                    <a:pt x="2705264" y="18369"/>
                    <a:pt x="2737961" y="51066"/>
                  </a:cubicBezTo>
                  <a:cubicBezTo>
                    <a:pt x="2770658" y="83763"/>
                    <a:pt x="2789027" y="128110"/>
                    <a:pt x="2789027" y="174351"/>
                  </a:cubicBezTo>
                  <a:lnTo>
                    <a:pt x="2789027" y="1569154"/>
                  </a:lnTo>
                  <a:cubicBezTo>
                    <a:pt x="2789027" y="1615395"/>
                    <a:pt x="2770658" y="1659742"/>
                    <a:pt x="2737961" y="1692439"/>
                  </a:cubicBezTo>
                  <a:cubicBezTo>
                    <a:pt x="2705264" y="1725136"/>
                    <a:pt x="2660917" y="1743505"/>
                    <a:pt x="2614676" y="1743505"/>
                  </a:cubicBezTo>
                  <a:lnTo>
                    <a:pt x="174351" y="1743505"/>
                  </a:lnTo>
                  <a:cubicBezTo>
                    <a:pt x="128110" y="1743505"/>
                    <a:pt x="83763" y="1725136"/>
                    <a:pt x="51066" y="1692439"/>
                  </a:cubicBezTo>
                  <a:cubicBezTo>
                    <a:pt x="18369" y="1659742"/>
                    <a:pt x="0" y="1615395"/>
                    <a:pt x="0" y="1569154"/>
                  </a:cubicBezTo>
                  <a:lnTo>
                    <a:pt x="0" y="174351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639" tIns="92299" rIns="875007" bIns="527516" spcCol="1270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ru-RU" sz="1400" dirty="0"/>
            </a:p>
          </p:txBody>
        </p:sp>
        <p:sp>
          <p:nvSpPr>
            <p:cNvPr id="31" name="Полилиния 30"/>
            <p:cNvSpPr/>
            <p:nvPr>
              <p:custDataLst>
                <p:tags r:id="rId3"/>
              </p:custDataLst>
            </p:nvPr>
          </p:nvSpPr>
          <p:spPr>
            <a:xfrm>
              <a:off x="7812041" y="2060190"/>
              <a:ext cx="1008320" cy="900659"/>
            </a:xfrm>
            <a:custGeom>
              <a:avLst/>
              <a:gdLst>
                <a:gd name="connsiteX0" fmla="*/ 0 w 2789027"/>
                <a:gd name="connsiteY0" fmla="*/ 174351 h 1743505"/>
                <a:gd name="connsiteX1" fmla="*/ 51066 w 2789027"/>
                <a:gd name="connsiteY1" fmla="*/ 51066 h 1743505"/>
                <a:gd name="connsiteX2" fmla="*/ 174351 w 2789027"/>
                <a:gd name="connsiteY2" fmla="*/ 0 h 1743505"/>
                <a:gd name="connsiteX3" fmla="*/ 2614676 w 2789027"/>
                <a:gd name="connsiteY3" fmla="*/ 0 h 1743505"/>
                <a:gd name="connsiteX4" fmla="*/ 2737961 w 2789027"/>
                <a:gd name="connsiteY4" fmla="*/ 51066 h 1743505"/>
                <a:gd name="connsiteX5" fmla="*/ 2789027 w 2789027"/>
                <a:gd name="connsiteY5" fmla="*/ 174351 h 1743505"/>
                <a:gd name="connsiteX6" fmla="*/ 2789027 w 2789027"/>
                <a:gd name="connsiteY6" fmla="*/ 1569154 h 1743505"/>
                <a:gd name="connsiteX7" fmla="*/ 2737961 w 2789027"/>
                <a:gd name="connsiteY7" fmla="*/ 1692439 h 1743505"/>
                <a:gd name="connsiteX8" fmla="*/ 2614676 w 2789027"/>
                <a:gd name="connsiteY8" fmla="*/ 1743505 h 1743505"/>
                <a:gd name="connsiteX9" fmla="*/ 174351 w 2789027"/>
                <a:gd name="connsiteY9" fmla="*/ 1743505 h 1743505"/>
                <a:gd name="connsiteX10" fmla="*/ 51066 w 2789027"/>
                <a:gd name="connsiteY10" fmla="*/ 1692439 h 1743505"/>
                <a:gd name="connsiteX11" fmla="*/ 0 w 2789027"/>
                <a:gd name="connsiteY11" fmla="*/ 1569154 h 1743505"/>
                <a:gd name="connsiteX12" fmla="*/ 0 w 2789027"/>
                <a:gd name="connsiteY12" fmla="*/ 174351 h 17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9027" h="1743505">
                  <a:moveTo>
                    <a:pt x="0" y="174351"/>
                  </a:moveTo>
                  <a:cubicBezTo>
                    <a:pt x="0" y="128110"/>
                    <a:pt x="18369" y="83763"/>
                    <a:pt x="51066" y="51066"/>
                  </a:cubicBezTo>
                  <a:cubicBezTo>
                    <a:pt x="83763" y="18369"/>
                    <a:pt x="128110" y="0"/>
                    <a:pt x="174351" y="0"/>
                  </a:cubicBezTo>
                  <a:lnTo>
                    <a:pt x="2614676" y="0"/>
                  </a:lnTo>
                  <a:cubicBezTo>
                    <a:pt x="2660917" y="0"/>
                    <a:pt x="2705264" y="18369"/>
                    <a:pt x="2737961" y="51066"/>
                  </a:cubicBezTo>
                  <a:cubicBezTo>
                    <a:pt x="2770658" y="83763"/>
                    <a:pt x="2789027" y="128110"/>
                    <a:pt x="2789027" y="174351"/>
                  </a:cubicBezTo>
                  <a:lnTo>
                    <a:pt x="2789027" y="1569154"/>
                  </a:lnTo>
                  <a:cubicBezTo>
                    <a:pt x="2789027" y="1615395"/>
                    <a:pt x="2770658" y="1659742"/>
                    <a:pt x="2737961" y="1692439"/>
                  </a:cubicBezTo>
                  <a:cubicBezTo>
                    <a:pt x="2705264" y="1725136"/>
                    <a:pt x="2660917" y="1743505"/>
                    <a:pt x="2614676" y="1743505"/>
                  </a:cubicBezTo>
                  <a:lnTo>
                    <a:pt x="174351" y="1743505"/>
                  </a:lnTo>
                  <a:cubicBezTo>
                    <a:pt x="128110" y="1743505"/>
                    <a:pt x="83763" y="1725136"/>
                    <a:pt x="51066" y="1692439"/>
                  </a:cubicBezTo>
                  <a:cubicBezTo>
                    <a:pt x="18369" y="1659742"/>
                    <a:pt x="0" y="1615395"/>
                    <a:pt x="0" y="1569154"/>
                  </a:cubicBezTo>
                  <a:lnTo>
                    <a:pt x="0" y="174351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639" tIns="92299" rIns="875007" bIns="527516" spcCol="1270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ru-RU" sz="1400" dirty="0"/>
            </a:p>
          </p:txBody>
        </p:sp>
        <p:sp>
          <p:nvSpPr>
            <p:cNvPr id="32" name="Полилиния 31"/>
            <p:cNvSpPr/>
            <p:nvPr>
              <p:custDataLst>
                <p:tags r:id="rId4"/>
              </p:custDataLst>
            </p:nvPr>
          </p:nvSpPr>
          <p:spPr>
            <a:xfrm>
              <a:off x="7812041" y="1124744"/>
              <a:ext cx="1008320" cy="900659"/>
            </a:xfrm>
            <a:custGeom>
              <a:avLst/>
              <a:gdLst>
                <a:gd name="connsiteX0" fmla="*/ 0 w 2789027"/>
                <a:gd name="connsiteY0" fmla="*/ 174351 h 1743505"/>
                <a:gd name="connsiteX1" fmla="*/ 51066 w 2789027"/>
                <a:gd name="connsiteY1" fmla="*/ 51066 h 1743505"/>
                <a:gd name="connsiteX2" fmla="*/ 174351 w 2789027"/>
                <a:gd name="connsiteY2" fmla="*/ 0 h 1743505"/>
                <a:gd name="connsiteX3" fmla="*/ 2614676 w 2789027"/>
                <a:gd name="connsiteY3" fmla="*/ 0 h 1743505"/>
                <a:gd name="connsiteX4" fmla="*/ 2737961 w 2789027"/>
                <a:gd name="connsiteY4" fmla="*/ 51066 h 1743505"/>
                <a:gd name="connsiteX5" fmla="*/ 2789027 w 2789027"/>
                <a:gd name="connsiteY5" fmla="*/ 174351 h 1743505"/>
                <a:gd name="connsiteX6" fmla="*/ 2789027 w 2789027"/>
                <a:gd name="connsiteY6" fmla="*/ 1569154 h 1743505"/>
                <a:gd name="connsiteX7" fmla="*/ 2737961 w 2789027"/>
                <a:gd name="connsiteY7" fmla="*/ 1692439 h 1743505"/>
                <a:gd name="connsiteX8" fmla="*/ 2614676 w 2789027"/>
                <a:gd name="connsiteY8" fmla="*/ 1743505 h 1743505"/>
                <a:gd name="connsiteX9" fmla="*/ 174351 w 2789027"/>
                <a:gd name="connsiteY9" fmla="*/ 1743505 h 1743505"/>
                <a:gd name="connsiteX10" fmla="*/ 51066 w 2789027"/>
                <a:gd name="connsiteY10" fmla="*/ 1692439 h 1743505"/>
                <a:gd name="connsiteX11" fmla="*/ 0 w 2789027"/>
                <a:gd name="connsiteY11" fmla="*/ 1569154 h 1743505"/>
                <a:gd name="connsiteX12" fmla="*/ 0 w 2789027"/>
                <a:gd name="connsiteY12" fmla="*/ 174351 h 1743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789027" h="1743505">
                  <a:moveTo>
                    <a:pt x="0" y="174351"/>
                  </a:moveTo>
                  <a:cubicBezTo>
                    <a:pt x="0" y="128110"/>
                    <a:pt x="18369" y="83763"/>
                    <a:pt x="51066" y="51066"/>
                  </a:cubicBezTo>
                  <a:cubicBezTo>
                    <a:pt x="83763" y="18369"/>
                    <a:pt x="128110" y="0"/>
                    <a:pt x="174351" y="0"/>
                  </a:cubicBezTo>
                  <a:lnTo>
                    <a:pt x="2614676" y="0"/>
                  </a:lnTo>
                  <a:cubicBezTo>
                    <a:pt x="2660917" y="0"/>
                    <a:pt x="2705264" y="18369"/>
                    <a:pt x="2737961" y="51066"/>
                  </a:cubicBezTo>
                  <a:cubicBezTo>
                    <a:pt x="2770658" y="83763"/>
                    <a:pt x="2789027" y="128110"/>
                    <a:pt x="2789027" y="174351"/>
                  </a:cubicBezTo>
                  <a:lnTo>
                    <a:pt x="2789027" y="1569154"/>
                  </a:lnTo>
                  <a:cubicBezTo>
                    <a:pt x="2789027" y="1615395"/>
                    <a:pt x="2770658" y="1659742"/>
                    <a:pt x="2737961" y="1692439"/>
                  </a:cubicBezTo>
                  <a:cubicBezTo>
                    <a:pt x="2705264" y="1725136"/>
                    <a:pt x="2660917" y="1743505"/>
                    <a:pt x="2614676" y="1743505"/>
                  </a:cubicBezTo>
                  <a:lnTo>
                    <a:pt x="174351" y="1743505"/>
                  </a:lnTo>
                  <a:cubicBezTo>
                    <a:pt x="128110" y="1743505"/>
                    <a:pt x="83763" y="1725136"/>
                    <a:pt x="51066" y="1692439"/>
                  </a:cubicBezTo>
                  <a:cubicBezTo>
                    <a:pt x="18369" y="1659742"/>
                    <a:pt x="0" y="1615395"/>
                    <a:pt x="0" y="1569154"/>
                  </a:cubicBezTo>
                  <a:lnTo>
                    <a:pt x="0" y="174351"/>
                  </a:lnTo>
                  <a:close/>
                </a:path>
              </a:pathLst>
            </a:custGeom>
          </p:spPr>
          <p:style>
            <a:lnRef idx="2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lt2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91639" tIns="92299" rIns="875007" bIns="527516" spcCol="1270"/>
            <a:lstStyle/>
            <a:p>
              <a:pPr marL="114300" lvl="1" indent="-114300" defTabSz="622300" fontAlgn="auto">
                <a:lnSpc>
                  <a:spcPct val="90000"/>
                </a:lnSpc>
                <a:spcAft>
                  <a:spcPct val="15000"/>
                </a:spcAft>
                <a:defRPr/>
              </a:pPr>
              <a:endParaRPr lang="ru-RU" sz="1400" dirty="0"/>
            </a:p>
          </p:txBody>
        </p:sp>
        <p:sp>
          <p:nvSpPr>
            <p:cNvPr id="33" name="Полилиния 32"/>
            <p:cNvSpPr/>
            <p:nvPr>
              <p:custDataLst>
                <p:tags r:id="rId5"/>
              </p:custDataLst>
            </p:nvPr>
          </p:nvSpPr>
          <p:spPr>
            <a:xfrm>
              <a:off x="6855166" y="1124744"/>
              <a:ext cx="900015" cy="900659"/>
            </a:xfrm>
            <a:custGeom>
              <a:avLst/>
              <a:gdLst>
                <a:gd name="connsiteX0" fmla="*/ 0 w 1294514"/>
                <a:gd name="connsiteY0" fmla="*/ 1309667 h 1309667"/>
                <a:gd name="connsiteX1" fmla="*/ 373845 w 1294514"/>
                <a:gd name="connsiteY1" fmla="*/ 388997 h 1309667"/>
                <a:gd name="connsiteX2" fmla="*/ 1294516 w 1294514"/>
                <a:gd name="connsiteY2" fmla="*/ 2 h 1309667"/>
                <a:gd name="connsiteX3" fmla="*/ 1294514 w 1294514"/>
                <a:gd name="connsiteY3" fmla="*/ 1309667 h 1309667"/>
                <a:gd name="connsiteX4" fmla="*/ 0 w 1294514"/>
                <a:gd name="connsiteY4" fmla="*/ 1309667 h 1309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4514" h="1309667">
                  <a:moveTo>
                    <a:pt x="0" y="1309667"/>
                  </a:moveTo>
                  <a:cubicBezTo>
                    <a:pt x="0" y="964961"/>
                    <a:pt x="134327" y="634154"/>
                    <a:pt x="373845" y="388997"/>
                  </a:cubicBezTo>
                  <a:cubicBezTo>
                    <a:pt x="617033" y="140083"/>
                    <a:pt x="948579" y="1"/>
                    <a:pt x="1294516" y="2"/>
                  </a:cubicBezTo>
                  <a:cubicBezTo>
                    <a:pt x="1294515" y="436557"/>
                    <a:pt x="1294515" y="873112"/>
                    <a:pt x="1294514" y="1309667"/>
                  </a:cubicBezTo>
                  <a:lnTo>
                    <a:pt x="0" y="1309667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0" tIns="180000" rIns="0" bIns="180000" spcCol="1270" anchor="b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/>
            </a:p>
          </p:txBody>
        </p:sp>
        <p:sp>
          <p:nvSpPr>
            <p:cNvPr id="34" name="Полилиния 33"/>
            <p:cNvSpPr/>
            <p:nvPr>
              <p:custDataLst>
                <p:tags r:id="rId6"/>
              </p:custDataLst>
            </p:nvPr>
          </p:nvSpPr>
          <p:spPr>
            <a:xfrm>
              <a:off x="7776842" y="1124744"/>
              <a:ext cx="898932" cy="900659"/>
            </a:xfrm>
            <a:custGeom>
              <a:avLst/>
              <a:gdLst>
                <a:gd name="connsiteX0" fmla="*/ 0 w 1309667"/>
                <a:gd name="connsiteY0" fmla="*/ 1294514 h 1294514"/>
                <a:gd name="connsiteX1" fmla="*/ 388998 w 1309667"/>
                <a:gd name="connsiteY1" fmla="*/ 373844 h 1294514"/>
                <a:gd name="connsiteX2" fmla="*/ 1309669 w 1309667"/>
                <a:gd name="connsiteY2" fmla="*/ 2 h 1294514"/>
                <a:gd name="connsiteX3" fmla="*/ 1309667 w 1309667"/>
                <a:gd name="connsiteY3" fmla="*/ 1294514 h 1294514"/>
                <a:gd name="connsiteX4" fmla="*/ 0 w 1309667"/>
                <a:gd name="connsiteY4" fmla="*/ 1294514 h 1294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9667" h="1294514">
                  <a:moveTo>
                    <a:pt x="1" y="0"/>
                  </a:moveTo>
                  <a:cubicBezTo>
                    <a:pt x="349987" y="0"/>
                    <a:pt x="685413" y="138464"/>
                    <a:pt x="931447" y="384497"/>
                  </a:cubicBezTo>
                  <a:cubicBezTo>
                    <a:pt x="1173767" y="626819"/>
                    <a:pt x="1309665" y="953799"/>
                    <a:pt x="1309664" y="1294515"/>
                  </a:cubicBezTo>
                  <a:cubicBezTo>
                    <a:pt x="873110" y="1294514"/>
                    <a:pt x="436555" y="1294514"/>
                    <a:pt x="1" y="1294514"/>
                  </a:cubicBezTo>
                  <a:lnTo>
                    <a:pt x="1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0" tIns="180000" rIns="0" bIns="180000" spcCol="1270" anchor="b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/>
            </a:p>
          </p:txBody>
        </p:sp>
        <p:sp>
          <p:nvSpPr>
            <p:cNvPr id="35" name="Полилиния 34"/>
            <p:cNvSpPr/>
            <p:nvPr>
              <p:custDataLst>
                <p:tags r:id="rId7"/>
              </p:custDataLst>
            </p:nvPr>
          </p:nvSpPr>
          <p:spPr>
            <a:xfrm>
              <a:off x="7776842" y="2057027"/>
              <a:ext cx="898932" cy="898762"/>
            </a:xfrm>
            <a:custGeom>
              <a:avLst/>
              <a:gdLst>
                <a:gd name="connsiteX0" fmla="*/ 0 w 1294514"/>
                <a:gd name="connsiteY0" fmla="*/ 1187934 h 1187934"/>
                <a:gd name="connsiteX1" fmla="*/ 419262 w 1294514"/>
                <a:gd name="connsiteY1" fmla="*/ 312681 h 1187934"/>
                <a:gd name="connsiteX2" fmla="*/ 1294516 w 1294514"/>
                <a:gd name="connsiteY2" fmla="*/ 2 h 1187934"/>
                <a:gd name="connsiteX3" fmla="*/ 1294514 w 1294514"/>
                <a:gd name="connsiteY3" fmla="*/ 1187934 h 1187934"/>
                <a:gd name="connsiteX4" fmla="*/ 0 w 1294514"/>
                <a:gd name="connsiteY4" fmla="*/ 1187934 h 1187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94514" h="1187934">
                  <a:moveTo>
                    <a:pt x="1294514" y="0"/>
                  </a:moveTo>
                  <a:cubicBezTo>
                    <a:pt x="1294514" y="332761"/>
                    <a:pt x="1142423" y="650266"/>
                    <a:pt x="875252" y="875253"/>
                  </a:cubicBezTo>
                  <a:cubicBezTo>
                    <a:pt x="636445" y="1076355"/>
                    <a:pt x="324117" y="1187933"/>
                    <a:pt x="-1" y="1187932"/>
                  </a:cubicBezTo>
                  <a:cubicBezTo>
                    <a:pt x="0" y="791955"/>
                    <a:pt x="0" y="395977"/>
                    <a:pt x="0" y="0"/>
                  </a:cubicBezTo>
                  <a:lnTo>
                    <a:pt x="1294514" y="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0" tIns="180000" rIns="0" bIns="180000" spcCol="1270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/>
            </a:p>
          </p:txBody>
        </p:sp>
        <p:sp>
          <p:nvSpPr>
            <p:cNvPr id="36" name="Полилиния 35"/>
            <p:cNvSpPr/>
            <p:nvPr>
              <p:custDataLst>
                <p:tags r:id="rId8"/>
              </p:custDataLst>
            </p:nvPr>
          </p:nvSpPr>
          <p:spPr>
            <a:xfrm>
              <a:off x="6840003" y="2057027"/>
              <a:ext cx="900557" cy="898762"/>
            </a:xfrm>
            <a:custGeom>
              <a:avLst/>
              <a:gdLst>
                <a:gd name="connsiteX0" fmla="*/ 0 w 1187934"/>
                <a:gd name="connsiteY0" fmla="*/ 1294514 h 1294514"/>
                <a:gd name="connsiteX1" fmla="*/ 312681 w 1187934"/>
                <a:gd name="connsiteY1" fmla="*/ 419260 h 1294514"/>
                <a:gd name="connsiteX2" fmla="*/ 1187936 w 1187934"/>
                <a:gd name="connsiteY2" fmla="*/ 1 h 1294514"/>
                <a:gd name="connsiteX3" fmla="*/ 1187934 w 1187934"/>
                <a:gd name="connsiteY3" fmla="*/ 1294514 h 1294514"/>
                <a:gd name="connsiteX4" fmla="*/ 0 w 1187934"/>
                <a:gd name="connsiteY4" fmla="*/ 1294514 h 1294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87934" h="1294514">
                  <a:moveTo>
                    <a:pt x="1187934" y="1294514"/>
                  </a:moveTo>
                  <a:cubicBezTo>
                    <a:pt x="890499" y="1294514"/>
                    <a:pt x="603887" y="1172925"/>
                    <a:pt x="384741" y="953780"/>
                  </a:cubicBezTo>
                  <a:cubicBezTo>
                    <a:pt x="139568" y="708606"/>
                    <a:pt x="0" y="362614"/>
                    <a:pt x="1" y="-2"/>
                  </a:cubicBezTo>
                  <a:cubicBezTo>
                    <a:pt x="395978" y="-1"/>
                    <a:pt x="791957" y="-1"/>
                    <a:pt x="1187934" y="0"/>
                  </a:cubicBezTo>
                  <a:lnTo>
                    <a:pt x="1187934" y="1294514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0" tIns="180000" rIns="0" bIns="180000" spcCol="1270"/>
            <a:lstStyle/>
            <a:p>
              <a:pPr algn="ctr" defTabSz="800100" fontAlgn="auto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dirty="0"/>
            </a:p>
          </p:txBody>
        </p:sp>
        <p:sp>
          <p:nvSpPr>
            <p:cNvPr id="37" name="Круговая стрелка 36"/>
            <p:cNvSpPr/>
            <p:nvPr>
              <p:custDataLst>
                <p:tags r:id="rId9"/>
              </p:custDataLst>
            </p:nvPr>
          </p:nvSpPr>
          <p:spPr>
            <a:xfrm>
              <a:off x="7519618" y="1815418"/>
              <a:ext cx="484665" cy="389611"/>
            </a:xfrm>
            <a:prstGeom prst="circularArrow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8" name="Круговая стрелка 37"/>
            <p:cNvSpPr/>
            <p:nvPr>
              <p:custDataLst>
                <p:tags r:id="rId10"/>
              </p:custDataLst>
            </p:nvPr>
          </p:nvSpPr>
          <p:spPr>
            <a:xfrm rot="10800000">
              <a:off x="7519618" y="1844512"/>
              <a:ext cx="484665" cy="390244"/>
            </a:xfrm>
            <a:prstGeom prst="circularArrow">
              <a:avLst/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0" tIns="0" rIns="0" bIns="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2555776" y="2132856"/>
            <a:ext cx="1871662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  <a:cs typeface="Calibri" pitchFamily="34" charset="0"/>
              </a:rPr>
              <a:t>Банки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bg1"/>
                </a:solidFill>
                <a:latin typeface="+mn-lt"/>
                <a:cs typeface="Calibri" pitchFamily="34" charset="0"/>
              </a:rPr>
              <a:t>(реализовано)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16016" y="2132856"/>
            <a:ext cx="18732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bg1"/>
                </a:solidFill>
                <a:latin typeface="+mn-lt"/>
                <a:cs typeface="Calibri" pitchFamily="34" charset="0"/>
              </a:rPr>
              <a:t>НПФ</a:t>
            </a:r>
            <a:endParaRPr lang="en-US" sz="28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  <a:p>
            <a:pPr algn="ctr"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(</a:t>
            </a:r>
            <a:r>
              <a:rPr lang="ru-RU" sz="20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реализовано)</a:t>
            </a:r>
            <a:endParaRPr lang="ru-RU" sz="20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88024" y="3789040"/>
            <a:ext cx="2232025" cy="113877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  <a:cs typeface="Calibri" pitchFamily="34" charset="0"/>
              </a:rPr>
              <a:t>Страховые организации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latin typeface="+mn-lt"/>
                <a:cs typeface="Calibri" pitchFamily="34" charset="0"/>
              </a:rPr>
              <a:t>(планируется)</a:t>
            </a:r>
            <a:endParaRPr lang="ru-RU" sz="2000" b="1" dirty="0">
              <a:solidFill>
                <a:schemeClr val="bg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7704" y="3789040"/>
            <a:ext cx="2520950" cy="110799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  <a:cs typeface="Calibri" pitchFamily="34" charset="0"/>
              </a:rPr>
              <a:t>Участники рынка ценных бумаг</a:t>
            </a: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+mn-lt"/>
                <a:cs typeface="Calibri" pitchFamily="34" charset="0"/>
              </a:rPr>
              <a:t>        (перспектива)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31640" y="5805265"/>
            <a:ext cx="3024336" cy="648072"/>
          </a:xfrm>
          <a:prstGeom prst="roundRect">
            <a:avLst/>
          </a:prstGeom>
          <a:solidFill>
            <a:srgbClr val="189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АСВ – мегасанатор ?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788024" y="5805264"/>
            <a:ext cx="3024336" cy="648072"/>
          </a:xfrm>
          <a:prstGeom prst="roundRect">
            <a:avLst/>
          </a:prstGeom>
          <a:solidFill>
            <a:srgbClr val="1898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</a:rPr>
              <a:t>АСВ – мегастраховщик ?</a:t>
            </a:r>
            <a:endParaRPr lang="ru-RU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323850" y="115888"/>
            <a:ext cx="8569325" cy="14414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3075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1029"/>
          <p:cNvSpPr>
            <a:spLocks noChangeArrowheads="1"/>
          </p:cNvSpPr>
          <p:nvPr/>
        </p:nvSpPr>
        <p:spPr bwMode="auto">
          <a:xfrm>
            <a:off x="827088" y="333375"/>
            <a:ext cx="7985125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Агентство по страхованию вкладов: этапы становления комплексной системы защиты потребителей финансовых услуг</a:t>
            </a:r>
            <a:endParaRPr lang="ru-RU" sz="2800" b="1" i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3077" name="Rectangle 1030"/>
          <p:cNvSpPr>
            <a:spLocks noChangeArrowheads="1"/>
          </p:cNvSpPr>
          <p:nvPr/>
        </p:nvSpPr>
        <p:spPr bwMode="auto">
          <a:xfrm>
            <a:off x="1042988" y="1700213"/>
            <a:ext cx="7489825" cy="424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0000"/>
              </a:lnSpc>
              <a:spcBef>
                <a:spcPct val="70000"/>
              </a:spcBef>
              <a:buClr>
                <a:schemeClr val="bg1"/>
              </a:buClr>
              <a:buFontTx/>
              <a:buChar char="–"/>
            </a:pPr>
            <a:r>
              <a:rPr lang="ru-RU" sz="2800" b="1">
                <a:solidFill>
                  <a:schemeClr val="tx2"/>
                </a:solidFill>
              </a:rPr>
              <a:t>Основные функции:</a:t>
            </a:r>
            <a:endParaRPr lang="en-US" sz="2800" b="1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70000"/>
              </a:spcBef>
              <a:buClr>
                <a:schemeClr val="bg1"/>
              </a:buClr>
              <a:buFont typeface="Arial" charset="0"/>
              <a:buChar char="•"/>
            </a:pPr>
            <a:r>
              <a:rPr lang="ru-RU" sz="2400">
                <a:solidFill>
                  <a:schemeClr val="tx2"/>
                </a:solidFill>
              </a:rPr>
              <a:t>Страхование вкладов</a:t>
            </a:r>
            <a:r>
              <a:rPr lang="en-US" sz="2400">
                <a:solidFill>
                  <a:schemeClr val="tx2"/>
                </a:solidFill>
              </a:rPr>
              <a:t>  		</a:t>
            </a:r>
            <a:r>
              <a:rPr lang="ru-RU" sz="2400">
                <a:solidFill>
                  <a:schemeClr val="tx2"/>
                </a:solidFill>
              </a:rPr>
              <a:t>–  </a:t>
            </a:r>
            <a:r>
              <a:rPr lang="en-US" sz="2400">
                <a:solidFill>
                  <a:schemeClr val="tx2"/>
                </a:solidFill>
              </a:rPr>
              <a:t>	</a:t>
            </a:r>
            <a:r>
              <a:rPr lang="ru-RU" sz="2400">
                <a:solidFill>
                  <a:schemeClr val="tx2"/>
                </a:solidFill>
              </a:rPr>
              <a:t>с </a:t>
            </a:r>
            <a:r>
              <a:rPr lang="en-US" sz="2400">
                <a:solidFill>
                  <a:schemeClr val="tx2"/>
                </a:solidFill>
              </a:rPr>
              <a:t>200</a:t>
            </a:r>
            <a:r>
              <a:rPr lang="ru-RU" sz="2400">
                <a:solidFill>
                  <a:schemeClr val="tx2"/>
                </a:solidFill>
              </a:rPr>
              <a:t>4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ru-RU" sz="2400">
                <a:solidFill>
                  <a:schemeClr val="tx2"/>
                </a:solidFill>
              </a:rPr>
              <a:t>года </a:t>
            </a:r>
            <a:endParaRPr lang="en-US" sz="240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70000"/>
              </a:spcBef>
              <a:buClr>
                <a:schemeClr val="bg1"/>
              </a:buClr>
              <a:buFont typeface="Arial" charset="0"/>
              <a:buChar char="•"/>
            </a:pPr>
            <a:r>
              <a:rPr lang="ru-RU" sz="2400">
                <a:solidFill>
                  <a:schemeClr val="tx2"/>
                </a:solidFill>
              </a:rPr>
              <a:t>Ликвидация банков</a:t>
            </a:r>
            <a:r>
              <a:rPr lang="en-US" sz="2400">
                <a:solidFill>
                  <a:schemeClr val="tx2"/>
                </a:solidFill>
              </a:rPr>
              <a:t>   		</a:t>
            </a:r>
            <a:r>
              <a:rPr lang="ru-RU" sz="2400">
                <a:solidFill>
                  <a:schemeClr val="tx2"/>
                </a:solidFill>
              </a:rPr>
              <a:t>–</a:t>
            </a:r>
            <a:r>
              <a:rPr lang="en-US" sz="2400">
                <a:solidFill>
                  <a:schemeClr val="tx2"/>
                </a:solidFill>
              </a:rPr>
              <a:t> 	</a:t>
            </a:r>
            <a:r>
              <a:rPr lang="ru-RU" sz="2400">
                <a:solidFill>
                  <a:schemeClr val="tx2"/>
                </a:solidFill>
              </a:rPr>
              <a:t>с </a:t>
            </a:r>
            <a:r>
              <a:rPr lang="en-US" sz="2400">
                <a:solidFill>
                  <a:schemeClr val="tx2"/>
                </a:solidFill>
              </a:rPr>
              <a:t>2004</a:t>
            </a:r>
            <a:r>
              <a:rPr lang="ru-RU" sz="2400">
                <a:solidFill>
                  <a:schemeClr val="tx2"/>
                </a:solidFill>
              </a:rPr>
              <a:t> года</a:t>
            </a:r>
          </a:p>
          <a:p>
            <a:pPr marL="342900" indent="-342900">
              <a:lnSpc>
                <a:spcPct val="80000"/>
              </a:lnSpc>
              <a:spcBef>
                <a:spcPct val="70000"/>
              </a:spcBef>
              <a:buClr>
                <a:schemeClr val="bg1"/>
              </a:buClr>
              <a:buFont typeface="Arial" charset="0"/>
              <a:buChar char="•"/>
            </a:pPr>
            <a:r>
              <a:rPr lang="ru-RU" sz="2400">
                <a:solidFill>
                  <a:schemeClr val="tx2"/>
                </a:solidFill>
              </a:rPr>
              <a:t>Санация</a:t>
            </a:r>
            <a:r>
              <a:rPr lang="en-US" sz="2400">
                <a:solidFill>
                  <a:schemeClr val="tx2"/>
                </a:solidFill>
              </a:rPr>
              <a:t>  </a:t>
            </a:r>
            <a:r>
              <a:rPr lang="ru-RU" sz="2400">
                <a:solidFill>
                  <a:schemeClr val="tx2"/>
                </a:solidFill>
              </a:rPr>
              <a:t>банков</a:t>
            </a:r>
            <a:r>
              <a:rPr lang="en-US" sz="2400">
                <a:solidFill>
                  <a:schemeClr val="tx2"/>
                </a:solidFill>
              </a:rPr>
              <a:t>           		</a:t>
            </a:r>
            <a:r>
              <a:rPr lang="ru-RU" sz="2400">
                <a:solidFill>
                  <a:schemeClr val="tx2"/>
                </a:solidFill>
              </a:rPr>
              <a:t>–</a:t>
            </a:r>
            <a:r>
              <a:rPr lang="en-US" sz="2400">
                <a:solidFill>
                  <a:schemeClr val="tx2"/>
                </a:solidFill>
              </a:rPr>
              <a:t>   	</a:t>
            </a:r>
            <a:r>
              <a:rPr lang="ru-RU" sz="2400">
                <a:solidFill>
                  <a:schemeClr val="tx2"/>
                </a:solidFill>
              </a:rPr>
              <a:t>с </a:t>
            </a:r>
            <a:r>
              <a:rPr lang="en-US" sz="2400">
                <a:solidFill>
                  <a:schemeClr val="tx2"/>
                </a:solidFill>
              </a:rPr>
              <a:t>2008</a:t>
            </a:r>
            <a:r>
              <a:rPr lang="ru-RU" sz="2400">
                <a:solidFill>
                  <a:schemeClr val="tx2"/>
                </a:solidFill>
              </a:rPr>
              <a:t> года</a:t>
            </a:r>
          </a:p>
          <a:p>
            <a:pPr marL="342900" indent="-342900">
              <a:lnSpc>
                <a:spcPct val="80000"/>
              </a:lnSpc>
              <a:spcBef>
                <a:spcPct val="70000"/>
              </a:spcBef>
              <a:buClr>
                <a:schemeClr val="bg1"/>
              </a:buClr>
              <a:buFont typeface="Arial" charset="0"/>
              <a:buChar char="•"/>
            </a:pPr>
            <a:r>
              <a:rPr lang="ru-RU" sz="2400">
                <a:solidFill>
                  <a:schemeClr val="tx2"/>
                </a:solidFill>
              </a:rPr>
              <a:t>Ликвидация НПФ   </a:t>
            </a:r>
            <a:r>
              <a:rPr lang="en-US" sz="2400">
                <a:solidFill>
                  <a:schemeClr val="tx2"/>
                </a:solidFill>
              </a:rPr>
              <a:t>		</a:t>
            </a:r>
            <a:r>
              <a:rPr lang="ru-RU" sz="2400">
                <a:solidFill>
                  <a:schemeClr val="tx2"/>
                </a:solidFill>
              </a:rPr>
              <a:t>–  </a:t>
            </a:r>
            <a:r>
              <a:rPr lang="en-US" sz="2400">
                <a:solidFill>
                  <a:schemeClr val="tx2"/>
                </a:solidFill>
              </a:rPr>
              <a:t>	</a:t>
            </a:r>
            <a:r>
              <a:rPr lang="ru-RU" sz="2400">
                <a:solidFill>
                  <a:schemeClr val="tx2"/>
                </a:solidFill>
              </a:rPr>
              <a:t>с 2014 года</a:t>
            </a:r>
          </a:p>
          <a:p>
            <a:pPr marL="342900" indent="-342900">
              <a:lnSpc>
                <a:spcPct val="50000"/>
              </a:lnSpc>
              <a:spcBef>
                <a:spcPct val="70000"/>
              </a:spcBef>
              <a:buClr>
                <a:schemeClr val="bg1"/>
              </a:buClr>
              <a:buFont typeface="Arial" charset="0"/>
              <a:buChar char="•"/>
            </a:pPr>
            <a:r>
              <a:rPr lang="ru-RU" sz="2400">
                <a:solidFill>
                  <a:schemeClr val="tx2"/>
                </a:solidFill>
              </a:rPr>
              <a:t>Страхование обязательных</a:t>
            </a:r>
            <a:endParaRPr lang="en-US" sz="2400">
              <a:solidFill>
                <a:schemeClr val="tx2"/>
              </a:solidFill>
            </a:endParaRPr>
          </a:p>
          <a:p>
            <a:pPr marL="342900" indent="-342900">
              <a:lnSpc>
                <a:spcPct val="50000"/>
              </a:lnSpc>
              <a:spcBef>
                <a:spcPct val="70000"/>
              </a:spcBef>
              <a:buClr>
                <a:schemeClr val="bg1"/>
              </a:buClr>
              <a:buFont typeface="Arial" charset="0"/>
              <a:buChar char="•"/>
            </a:pPr>
            <a:r>
              <a:rPr lang="ru-RU" sz="2400">
                <a:solidFill>
                  <a:schemeClr val="tx2"/>
                </a:solidFill>
              </a:rPr>
              <a:t>пенсионных накоплений </a:t>
            </a:r>
            <a:r>
              <a:rPr lang="en-US" sz="2400">
                <a:solidFill>
                  <a:schemeClr val="tx2"/>
                </a:solidFill>
              </a:rPr>
              <a:t> 	</a:t>
            </a:r>
            <a:r>
              <a:rPr lang="ru-RU" sz="2400">
                <a:solidFill>
                  <a:schemeClr val="tx2"/>
                </a:solidFill>
              </a:rPr>
              <a:t>–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ru-RU" sz="2400">
                <a:solidFill>
                  <a:schemeClr val="tx2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</a:rPr>
              <a:t>	</a:t>
            </a:r>
            <a:r>
              <a:rPr lang="ru-RU" sz="2400">
                <a:solidFill>
                  <a:schemeClr val="tx2"/>
                </a:solidFill>
              </a:rPr>
              <a:t>с 2015 года</a:t>
            </a:r>
            <a:endParaRPr lang="en-US" sz="2400">
              <a:solidFill>
                <a:schemeClr val="tx2"/>
              </a:solidFill>
            </a:endParaRPr>
          </a:p>
          <a:p>
            <a:pPr marL="342900" indent="-342900">
              <a:lnSpc>
                <a:spcPct val="50000"/>
              </a:lnSpc>
              <a:spcBef>
                <a:spcPct val="70000"/>
              </a:spcBef>
              <a:buClr>
                <a:schemeClr val="bg1"/>
              </a:buClr>
              <a:buFont typeface="Arial" charset="0"/>
              <a:buChar char="•"/>
            </a:pPr>
            <a:r>
              <a:rPr lang="ru-RU" sz="2400">
                <a:solidFill>
                  <a:schemeClr val="tx2"/>
                </a:solidFill>
              </a:rPr>
              <a:t>Капитализация банков            –</a:t>
            </a:r>
            <a:r>
              <a:rPr lang="en-US" sz="2400">
                <a:solidFill>
                  <a:schemeClr val="tx2"/>
                </a:solidFill>
              </a:rPr>
              <a:t> </a:t>
            </a:r>
            <a:r>
              <a:rPr lang="ru-RU" sz="2400">
                <a:solidFill>
                  <a:schemeClr val="tx2"/>
                </a:solidFill>
              </a:rPr>
              <a:t> </a:t>
            </a:r>
            <a:r>
              <a:rPr lang="en-US" sz="2400">
                <a:solidFill>
                  <a:schemeClr val="tx2"/>
                </a:solidFill>
              </a:rPr>
              <a:t>	</a:t>
            </a:r>
            <a:r>
              <a:rPr lang="ru-RU" sz="2400">
                <a:solidFill>
                  <a:schemeClr val="tx2"/>
                </a:solidFill>
              </a:rPr>
              <a:t>с 2015 года</a:t>
            </a:r>
          </a:p>
        </p:txBody>
      </p:sp>
      <p:sp>
        <p:nvSpPr>
          <p:cNvPr id="3078" name="Номер слайда 6"/>
          <p:cNvSpPr txBox="1">
            <a:spLocks noGrp="1"/>
          </p:cNvSpPr>
          <p:nvPr/>
        </p:nvSpPr>
        <p:spPr bwMode="auto">
          <a:xfrm>
            <a:off x="107950" y="6381750"/>
            <a:ext cx="382588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1DA4DDC6-641C-4D53-B2E6-FFCFA71ABF96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2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971550" y="350043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971550" y="4005263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971550" y="4508500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971550" y="2420938"/>
            <a:ext cx="144463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7" name="Овал 16"/>
          <p:cNvSpPr/>
          <p:nvPr/>
        </p:nvSpPr>
        <p:spPr>
          <a:xfrm>
            <a:off x="971550" y="292417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971550" y="5373688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Ци</a:t>
            </a:r>
          </a:p>
        </p:txBody>
      </p:sp>
      <p:sp>
        <p:nvSpPr>
          <p:cNvPr id="15363" name="Объект 2"/>
          <p:cNvSpPr>
            <a:spLocks noGrp="1"/>
          </p:cNvSpPr>
          <p:nvPr>
            <p:ph idx="1"/>
          </p:nvPr>
        </p:nvSpPr>
        <p:spPr>
          <a:xfrm>
            <a:off x="1187450" y="2060575"/>
            <a:ext cx="7561263" cy="3671888"/>
          </a:xfrm>
        </p:spPr>
        <p:txBody>
          <a:bodyPr rtlCol="0">
            <a:normAutofit fontScale="92500"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8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58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банк – участник ССВ, из них 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84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банка имеют лицензию на работу с вкладами физических лиц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Совокупный объём вкладов в банковской системе – 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  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19 328,7 млрд руб.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Объём фонда обязательного страхования – 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7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млрд руб., 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за вычетом сформированного резерва на выплаты по наступившим страховым случаям</a:t>
            </a:r>
            <a:r>
              <a:rPr lang="en-US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и выплаты вкладчикам крымских банков – 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6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3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,</a:t>
            </a:r>
            <a:r>
              <a:rPr lang="en-US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млрд руб.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dirty="0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650" y="260350"/>
            <a:ext cx="7704138" cy="129698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34" charset="-128"/>
                <a:cs typeface="Arial" charset="0"/>
              </a:rPr>
              <a:t>Ключевые показатели системы страхования вкладов (ССВ)</a:t>
            </a:r>
          </a:p>
        </p:txBody>
      </p:sp>
      <p:sp>
        <p:nvSpPr>
          <p:cNvPr id="4101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26668F64-35DD-4270-A5C0-210782CE4A48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3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4102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611188" y="32131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11188" y="2205038"/>
            <a:ext cx="144462" cy="1444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11188" y="4292600"/>
            <a:ext cx="144462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11188" y="115888"/>
            <a:ext cx="7777162" cy="122555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5123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539750" y="188913"/>
            <a:ext cx="77724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Основные параметры системы страхования  банковских вкладов</a:t>
            </a:r>
            <a:endParaRPr lang="ru-RU" sz="2800" b="1" i="1" dirty="0">
              <a:solidFill>
                <a:schemeClr val="bg1"/>
              </a:solidFill>
              <a:latin typeface="Arial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900113" y="5013325"/>
            <a:ext cx="748823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000">
              <a:solidFill>
                <a:srgbClr val="003399"/>
              </a:solidFill>
            </a:endParaRPr>
          </a:p>
          <a:p>
            <a:pPr algn="just"/>
            <a:r>
              <a:rPr lang="ru-RU">
                <a:solidFill>
                  <a:schemeClr val="tx2"/>
                </a:solidFill>
              </a:rPr>
              <a:t>Если обязательство банка перед вкладчиком выражено в иностранной валюте, сумма возмещения рассчитывается в рублях по курсу Банка России на день наступления страхового случая</a:t>
            </a:r>
          </a:p>
        </p:txBody>
      </p:sp>
      <p:sp>
        <p:nvSpPr>
          <p:cNvPr id="5126" name="Номер слайда 6"/>
          <p:cNvSpPr txBox="1">
            <a:spLocks noGrp="1"/>
          </p:cNvSpPr>
          <p:nvPr/>
        </p:nvSpPr>
        <p:spPr bwMode="auto">
          <a:xfrm>
            <a:off x="107950" y="6453188"/>
            <a:ext cx="31115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B998F86C-87C3-4B9A-A721-D5701FECA698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4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5127" name="Прямоугольник 8"/>
          <p:cNvSpPr>
            <a:spLocks noChangeArrowheads="1"/>
          </p:cNvSpPr>
          <p:nvPr/>
        </p:nvSpPr>
        <p:spPr bwMode="auto">
          <a:xfrm>
            <a:off x="900113" y="1484313"/>
            <a:ext cx="7416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tx2"/>
                </a:solidFill>
              </a:rPr>
              <a:t>Страхованию подлежат </a:t>
            </a:r>
            <a:r>
              <a:rPr lang="ru-RU" b="1">
                <a:solidFill>
                  <a:schemeClr val="tx2"/>
                </a:solidFill>
              </a:rPr>
              <a:t>все денежные средства физических лиц в банках</a:t>
            </a:r>
            <a:r>
              <a:rPr lang="ru-RU">
                <a:solidFill>
                  <a:schemeClr val="tx2"/>
                </a:solidFill>
              </a:rPr>
              <a:t>, в том числе, с 2014 г. и физических лиц, зарегистрированных как ИП, </a:t>
            </a:r>
            <a:r>
              <a:rPr lang="ru-RU" b="1">
                <a:solidFill>
                  <a:schemeClr val="tx2"/>
                </a:solidFill>
              </a:rPr>
              <a:t>за исключением:</a:t>
            </a:r>
          </a:p>
        </p:txBody>
      </p:sp>
      <p:sp>
        <p:nvSpPr>
          <p:cNvPr id="5128" name="Прямоугольник 10"/>
          <p:cNvSpPr>
            <a:spLocks noChangeArrowheads="1"/>
          </p:cNvSpPr>
          <p:nvPr/>
        </p:nvSpPr>
        <p:spPr bwMode="auto">
          <a:xfrm>
            <a:off x="971550" y="4508500"/>
            <a:ext cx="73453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solidFill>
                  <a:schemeClr val="tx2"/>
                </a:solidFill>
              </a:rPr>
              <a:t>Возмещение по вкладам выплачивается в размере 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ru-RU">
                <a:solidFill>
                  <a:schemeClr val="tx2"/>
                </a:solidFill>
              </a:rPr>
              <a:t>100</a:t>
            </a:r>
            <a:r>
              <a:rPr lang="en-US">
                <a:solidFill>
                  <a:schemeClr val="tx2"/>
                </a:solidFill>
              </a:rPr>
              <a:t>% </a:t>
            </a:r>
            <a:r>
              <a:rPr lang="ru-RU">
                <a:solidFill>
                  <a:schemeClr val="tx2"/>
                </a:solidFill>
              </a:rPr>
              <a:t>общей суммы вкладов в банке, но не более </a:t>
            </a:r>
            <a:r>
              <a:rPr lang="ru-RU" b="1">
                <a:solidFill>
                  <a:schemeClr val="tx2"/>
                </a:solidFill>
              </a:rPr>
              <a:t>1 40</a:t>
            </a:r>
            <a:r>
              <a:rPr lang="en-US" b="1">
                <a:solidFill>
                  <a:schemeClr val="tx2"/>
                </a:solidFill>
              </a:rPr>
              <a:t>0</a:t>
            </a:r>
            <a:r>
              <a:rPr lang="ru-RU" b="1">
                <a:solidFill>
                  <a:schemeClr val="tx2"/>
                </a:solidFill>
              </a:rPr>
              <a:t> </a:t>
            </a:r>
            <a:r>
              <a:rPr lang="en-US" b="1">
                <a:solidFill>
                  <a:schemeClr val="tx2"/>
                </a:solidFill>
              </a:rPr>
              <a:t>000</a:t>
            </a:r>
            <a:r>
              <a:rPr lang="ru-RU" b="1">
                <a:solidFill>
                  <a:schemeClr val="tx2"/>
                </a:solidFill>
              </a:rPr>
              <a:t> рублей</a:t>
            </a:r>
          </a:p>
        </p:txBody>
      </p:sp>
      <p:sp>
        <p:nvSpPr>
          <p:cNvPr id="13" name="Овал 12"/>
          <p:cNvSpPr/>
          <p:nvPr/>
        </p:nvSpPr>
        <p:spPr>
          <a:xfrm>
            <a:off x="539750" y="162877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539750" y="479742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39750" y="5445125"/>
            <a:ext cx="144463" cy="1444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132" name="Прямоугольник 16"/>
          <p:cNvSpPr>
            <a:spLocks noChangeArrowheads="1"/>
          </p:cNvSpPr>
          <p:nvPr/>
        </p:nvSpPr>
        <p:spPr bwMode="auto">
          <a:xfrm>
            <a:off x="827088" y="2420938"/>
            <a:ext cx="7848600" cy="239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–"/>
            </a:pPr>
            <a:r>
              <a:rPr lang="ru-RU" sz="1600">
                <a:solidFill>
                  <a:schemeClr val="tx2"/>
                </a:solidFill>
              </a:rPr>
              <a:t>− </a:t>
            </a:r>
            <a:r>
              <a:rPr lang="en-US" sz="1600">
                <a:solidFill>
                  <a:schemeClr val="tx2"/>
                </a:solidFill>
              </a:rPr>
              <a:t>	</a:t>
            </a:r>
            <a:r>
              <a:rPr lang="ru-RU" sz="1600">
                <a:solidFill>
                  <a:schemeClr val="tx2"/>
                </a:solidFill>
              </a:rPr>
              <a:t>вкладов (счетов) (и сертификатов) на предъявителя 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–"/>
            </a:pPr>
            <a:r>
              <a:rPr lang="ru-RU" sz="1600">
                <a:solidFill>
                  <a:schemeClr val="tx2"/>
                </a:solidFill>
              </a:rPr>
              <a:t>− </a:t>
            </a:r>
            <a:r>
              <a:rPr lang="en-US" sz="1600">
                <a:solidFill>
                  <a:schemeClr val="tx2"/>
                </a:solidFill>
              </a:rPr>
              <a:t>	</a:t>
            </a:r>
            <a:r>
              <a:rPr lang="ru-RU" sz="1600">
                <a:solidFill>
                  <a:schemeClr val="tx2"/>
                </a:solidFill>
              </a:rPr>
              <a:t>средств, переданных банкам в доверительное управление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–"/>
            </a:pPr>
            <a:r>
              <a:rPr lang="ru-RU" sz="1600">
                <a:solidFill>
                  <a:schemeClr val="tx2"/>
                </a:solidFill>
              </a:rPr>
              <a:t>−</a:t>
            </a:r>
            <a:r>
              <a:rPr lang="en-US" sz="1600">
                <a:solidFill>
                  <a:schemeClr val="tx2"/>
                </a:solidFill>
              </a:rPr>
              <a:t>	</a:t>
            </a:r>
            <a:r>
              <a:rPr lang="ru-RU" sz="1600">
                <a:solidFill>
                  <a:schemeClr val="tx2"/>
                </a:solidFill>
              </a:rPr>
              <a:t>вкладов (счетов) в филиалах российских банков за границей</a:t>
            </a:r>
            <a:endParaRPr lang="en-US" sz="1600">
              <a:solidFill>
                <a:schemeClr val="tx2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–"/>
            </a:pPr>
            <a:r>
              <a:rPr lang="ru-RU" sz="1600">
                <a:solidFill>
                  <a:schemeClr val="tx2"/>
                </a:solidFill>
              </a:rPr>
              <a:t>− </a:t>
            </a:r>
            <a:r>
              <a:rPr lang="en-US" sz="1600">
                <a:solidFill>
                  <a:schemeClr val="tx2"/>
                </a:solidFill>
              </a:rPr>
              <a:t>      </a:t>
            </a:r>
            <a:r>
              <a:rPr lang="ru-RU" sz="1600">
                <a:solidFill>
                  <a:schemeClr val="tx2"/>
                </a:solidFill>
              </a:rPr>
              <a:t> размещённые на счетах адвокатов и нотариусов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–"/>
            </a:pPr>
            <a:r>
              <a:rPr lang="ru-RU" sz="1600">
                <a:solidFill>
                  <a:schemeClr val="tx2"/>
                </a:solidFill>
              </a:rPr>
              <a:t>−        «электронных» денежных средств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–"/>
            </a:pPr>
            <a:r>
              <a:rPr lang="ru-RU" sz="1600">
                <a:solidFill>
                  <a:schemeClr val="tx2"/>
                </a:solidFill>
              </a:rPr>
              <a:t>−        размещенных на счетах эскроу, а также номинальных и залоговых счетах </a:t>
            </a:r>
          </a:p>
          <a:p>
            <a:pPr marL="342900" indent="-342900">
              <a:spcBef>
                <a:spcPct val="20000"/>
              </a:spcBef>
              <a:buClr>
                <a:schemeClr val="bg1"/>
              </a:buClr>
              <a:buFontTx/>
              <a:buChar char="–"/>
            </a:pPr>
            <a:endParaRPr lang="en-US">
              <a:solidFill>
                <a:srgbClr val="003399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Скругленный прямоугольник 11"/>
          <p:cNvSpPr/>
          <p:nvPr/>
        </p:nvSpPr>
        <p:spPr>
          <a:xfrm>
            <a:off x="971550" y="115888"/>
            <a:ext cx="7343775" cy="129698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Динамика увеличения размера страхового покрытия</a:t>
            </a:r>
            <a:endParaRPr lang="ru-RU" sz="28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539750" y="333375"/>
            <a:ext cx="77724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ru-RU" sz="2800" i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149" name="Номер слайда 6"/>
          <p:cNvSpPr txBox="1">
            <a:spLocks noGrp="1"/>
          </p:cNvSpPr>
          <p:nvPr/>
        </p:nvSpPr>
        <p:spPr bwMode="auto">
          <a:xfrm>
            <a:off x="84138" y="6308725"/>
            <a:ext cx="52705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D07C816F-B158-4255-8389-A4E1C262119A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5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7" name="Диаграмма 6"/>
          <p:cNvGraphicFramePr>
            <a:graphicFrameLocks noGrp="1"/>
          </p:cNvGraphicFramePr>
          <p:nvPr/>
        </p:nvGraphicFramePr>
        <p:xfrm>
          <a:off x="539552" y="1490662"/>
          <a:ext cx="8064896" cy="45306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971550" y="260350"/>
            <a:ext cx="7343775" cy="108108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79463" y="17463"/>
            <a:ext cx="7772400" cy="153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Страховые случаи и ответственность Агентства перед вкладчиками</a:t>
            </a:r>
          </a:p>
        </p:txBody>
      </p:sp>
      <p:sp>
        <p:nvSpPr>
          <p:cNvPr id="7173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924C3AD8-93A2-4DA8-839E-8B54A5875128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6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340768"/>
          <a:ext cx="8629651" cy="50414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971550" y="188913"/>
            <a:ext cx="7343775" cy="884237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196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2AABCD67-681B-4942-BBC4-0578BAD78EB1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7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62038" y="115888"/>
            <a:ext cx="70580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ＭＳ Ｐゴシック" pitchFamily="34" charset="-128"/>
                <a:cs typeface="Arial" pitchFamily="34" charset="0"/>
              </a:rPr>
              <a:t>Показатель достаточности фонда страхования вкладов и его динамика</a:t>
            </a:r>
          </a:p>
        </p:txBody>
      </p:sp>
      <p:sp>
        <p:nvSpPr>
          <p:cNvPr id="11" name="Овал 10"/>
          <p:cNvSpPr/>
          <p:nvPr/>
        </p:nvSpPr>
        <p:spPr>
          <a:xfrm>
            <a:off x="6038850" y="2266950"/>
            <a:ext cx="1063625" cy="33337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9" name="Chart 1"/>
          <p:cNvGraphicFramePr>
            <a:graphicFrameLocks/>
          </p:cNvGraphicFramePr>
          <p:nvPr/>
        </p:nvGraphicFramePr>
        <p:xfrm>
          <a:off x="467544" y="1196752"/>
          <a:ext cx="8029575" cy="5200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04250" y="611187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Скругленный прямоугольник 7"/>
          <p:cNvSpPr/>
          <p:nvPr/>
        </p:nvSpPr>
        <p:spPr>
          <a:xfrm>
            <a:off x="539750" y="115888"/>
            <a:ext cx="8135938" cy="1368425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220" name="Номер слайда 6"/>
          <p:cNvSpPr txBox="1">
            <a:spLocks noGrp="1"/>
          </p:cNvSpPr>
          <p:nvPr/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85AB7C74-13DA-464C-8880-C474638E5775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8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750" y="260350"/>
            <a:ext cx="813593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100" b="1" i="0" u="none" strike="noStrike" kern="1200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/>
                <a:ea typeface="ＭＳ Ｐゴシック" pitchFamily="34" charset="-128"/>
                <a:cs typeface="Arial"/>
              </a:rPr>
              <a:t>Отношение размера потенциальной страховой ответственности Агентства к общей сумме застрахованных вкладов (в %)</a:t>
            </a:r>
          </a:p>
        </p:txBody>
      </p:sp>
      <p:grpSp>
        <p:nvGrpSpPr>
          <p:cNvPr id="9222" name="Группа 22"/>
          <p:cNvGrpSpPr>
            <a:grpSpLocks/>
          </p:cNvGrpSpPr>
          <p:nvPr/>
        </p:nvGrpSpPr>
        <p:grpSpPr bwMode="auto">
          <a:xfrm>
            <a:off x="611188" y="1616075"/>
            <a:ext cx="7993062" cy="4405313"/>
            <a:chOff x="0" y="0"/>
            <a:chExt cx="6153150" cy="3543300"/>
          </a:xfrm>
        </p:grpSpPr>
        <p:graphicFrame>
          <p:nvGraphicFramePr>
            <p:cNvPr id="24" name="Chart 52"/>
            <p:cNvGraphicFramePr>
              <a:graphicFrameLocks/>
            </p:cNvGraphicFramePr>
            <p:nvPr/>
          </p:nvGraphicFramePr>
          <p:xfrm>
            <a:off x="0" y="0"/>
            <a:ext cx="6153150" cy="35433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9224" name="Line 53"/>
            <p:cNvSpPr>
              <a:spLocks noChangeShapeType="1"/>
            </p:cNvSpPr>
            <p:nvPr/>
          </p:nvSpPr>
          <p:spPr bwMode="auto">
            <a:xfrm>
              <a:off x="1149356" y="273254"/>
              <a:ext cx="3054" cy="27280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Line 54"/>
            <p:cNvSpPr>
              <a:spLocks noChangeShapeType="1"/>
            </p:cNvSpPr>
            <p:nvPr/>
          </p:nvSpPr>
          <p:spPr bwMode="auto">
            <a:xfrm flipH="1">
              <a:off x="1504539" y="248968"/>
              <a:ext cx="2449" cy="27442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55"/>
            <p:cNvSpPr>
              <a:spLocks noChangeShapeType="1"/>
            </p:cNvSpPr>
            <p:nvPr/>
          </p:nvSpPr>
          <p:spPr bwMode="auto">
            <a:xfrm flipH="1">
              <a:off x="2377812" y="283313"/>
              <a:ext cx="1064" cy="270993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Text Box 56"/>
            <p:cNvSpPr txBox="1">
              <a:spLocks noChangeArrowheads="1"/>
            </p:cNvSpPr>
            <p:nvPr/>
          </p:nvSpPr>
          <p:spPr bwMode="auto">
            <a:xfrm>
              <a:off x="423795" y="417070"/>
              <a:ext cx="1700426" cy="1645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ru-RU" sz="1000" b="1">
                  <a:solidFill>
                    <a:srgbClr val="000000"/>
                  </a:solidFill>
                  <a:latin typeface="Arial Cyr" pitchFamily="34" charset="0"/>
                  <a:cs typeface="Arial Cyr" pitchFamily="34" charset="0"/>
                </a:rPr>
                <a:t>Со 100</a:t>
              </a:r>
              <a:r>
                <a:rPr lang="en-US" sz="1000" b="1">
                  <a:solidFill>
                    <a:srgbClr val="000000"/>
                  </a:solidFill>
                  <a:latin typeface="Arial Cyr" pitchFamily="34" charset="0"/>
                  <a:cs typeface="Arial Cyr" pitchFamily="34" charset="0"/>
                </a:rPr>
                <a:t> </a:t>
              </a:r>
              <a:r>
                <a:rPr lang="ru-RU" sz="1000" b="1">
                  <a:solidFill>
                    <a:srgbClr val="000000"/>
                  </a:solidFill>
                  <a:latin typeface="Arial Cyr" pitchFamily="34" charset="0"/>
                  <a:cs typeface="Arial Cyr" pitchFamily="34" charset="0"/>
                </a:rPr>
                <a:t>тыс. до 190 тыс. руб.</a:t>
              </a:r>
            </a:p>
          </p:txBody>
        </p:sp>
        <p:sp>
          <p:nvSpPr>
            <p:cNvPr id="9228" name="Line 57"/>
            <p:cNvSpPr>
              <a:spLocks noChangeShapeType="1"/>
            </p:cNvSpPr>
            <p:nvPr/>
          </p:nvSpPr>
          <p:spPr bwMode="auto">
            <a:xfrm>
              <a:off x="832175" y="590499"/>
              <a:ext cx="284443" cy="51655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Text Box 58"/>
            <p:cNvSpPr txBox="1">
              <a:spLocks noChangeArrowheads="1"/>
            </p:cNvSpPr>
            <p:nvPr/>
          </p:nvSpPr>
          <p:spPr bwMode="auto">
            <a:xfrm>
              <a:off x="3088651" y="2006315"/>
              <a:ext cx="1582277" cy="186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ru-RU" sz="1000" b="1">
                  <a:solidFill>
                    <a:srgbClr val="000000"/>
                  </a:solidFill>
                  <a:latin typeface="Arial Cyr" pitchFamily="34" charset="0"/>
                  <a:cs typeface="Arial Cyr" pitchFamily="34" charset="0"/>
                </a:rPr>
                <a:t>С 400 тыс. до 700 тыс. руб.</a:t>
              </a:r>
            </a:p>
          </p:txBody>
        </p:sp>
        <p:sp>
          <p:nvSpPr>
            <p:cNvPr id="9230" name="Line 59"/>
            <p:cNvSpPr>
              <a:spLocks noChangeShapeType="1"/>
            </p:cNvSpPr>
            <p:nvPr/>
          </p:nvSpPr>
          <p:spPr bwMode="auto">
            <a:xfrm flipH="1" flipV="1">
              <a:off x="1560877" y="2151341"/>
              <a:ext cx="394383" cy="11333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Text Box 60"/>
            <p:cNvSpPr txBox="1">
              <a:spLocks noChangeArrowheads="1"/>
            </p:cNvSpPr>
            <p:nvPr/>
          </p:nvSpPr>
          <p:spPr bwMode="auto">
            <a:xfrm>
              <a:off x="1750193" y="2282411"/>
              <a:ext cx="1640772" cy="16190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ru-RU" sz="1000" b="1">
                  <a:solidFill>
                    <a:srgbClr val="000000"/>
                  </a:solidFill>
                  <a:latin typeface="Arial Cyr" pitchFamily="34" charset="0"/>
                  <a:cs typeface="Arial Cyr" pitchFamily="34" charset="0"/>
                </a:rPr>
                <a:t>Со 190 тыс. до 400 тыс. руб.</a:t>
              </a:r>
            </a:p>
          </p:txBody>
        </p:sp>
        <p:sp>
          <p:nvSpPr>
            <p:cNvPr id="9232" name="Line 61"/>
            <p:cNvSpPr>
              <a:spLocks noChangeShapeType="1"/>
            </p:cNvSpPr>
            <p:nvPr/>
          </p:nvSpPr>
          <p:spPr bwMode="auto">
            <a:xfrm flipH="1" flipV="1">
              <a:off x="2430380" y="2016743"/>
              <a:ext cx="595345" cy="10221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3" name="Line 55"/>
            <p:cNvSpPr>
              <a:spLocks noChangeShapeType="1"/>
            </p:cNvSpPr>
            <p:nvPr/>
          </p:nvSpPr>
          <p:spPr bwMode="auto">
            <a:xfrm flipH="1">
              <a:off x="5955422" y="275216"/>
              <a:ext cx="1064" cy="271803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4" name="Text Box 58"/>
            <p:cNvSpPr txBox="1">
              <a:spLocks noChangeArrowheads="1"/>
            </p:cNvSpPr>
            <p:nvPr/>
          </p:nvSpPr>
          <p:spPr bwMode="auto">
            <a:xfrm>
              <a:off x="4109819" y="2419175"/>
              <a:ext cx="1582277" cy="1863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lIns="27432" tIns="22860" rIns="0" bIns="0"/>
            <a:lstStyle/>
            <a:p>
              <a:r>
                <a:rPr lang="ru-RU" sz="1000" b="1">
                  <a:solidFill>
                    <a:srgbClr val="000000"/>
                  </a:solidFill>
                  <a:latin typeface="Arial Cyr" pitchFamily="34" charset="0"/>
                  <a:cs typeface="Arial Cyr" pitchFamily="34" charset="0"/>
                </a:rPr>
                <a:t>С 700 тыс. до 1 400 тыс. руб.</a:t>
              </a:r>
            </a:p>
          </p:txBody>
        </p:sp>
        <p:sp>
          <p:nvSpPr>
            <p:cNvPr id="9235" name="Line 61"/>
            <p:cNvSpPr>
              <a:spLocks noChangeShapeType="1"/>
            </p:cNvSpPr>
            <p:nvPr/>
          </p:nvSpPr>
          <p:spPr bwMode="auto">
            <a:xfrm flipV="1">
              <a:off x="5363849" y="2208008"/>
              <a:ext cx="605659" cy="226669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850" y="115888"/>
            <a:ext cx="8569325" cy="936625"/>
          </a:xfrm>
          <a:prstGeom prst="roundRect">
            <a:avLst/>
          </a:prstGeom>
          <a:solidFill>
            <a:srgbClr val="00B050"/>
          </a:solidFill>
          <a:ln>
            <a:noFill/>
          </a:ln>
          <a:extLst>
            <a:ext uri="{91240B29-F687-4F45-9708-019B960494DF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Дифференциация ставок страховых взносов: актуальное направление модернизации  ССВ</a:t>
            </a:r>
            <a:r>
              <a:rPr lang="en-US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/>
            </a:r>
            <a:br>
              <a:rPr lang="en-US" sz="2800" b="1" dirty="0" smtClean="0">
                <a:solidFill>
                  <a:schemeClr val="tx2"/>
                </a:solidFill>
                <a:latin typeface="Arial" charset="0"/>
                <a:cs typeface="Arial" charset="0"/>
              </a:rPr>
            </a:br>
            <a:endParaRPr lang="ru-RU" sz="2800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10243" name="Номер слайда 6"/>
          <p:cNvSpPr txBox="1">
            <a:spLocks noGrp="1"/>
          </p:cNvSpPr>
          <p:nvPr/>
        </p:nvSpPr>
        <p:spPr bwMode="auto">
          <a:xfrm>
            <a:off x="0" y="6570663"/>
            <a:ext cx="4556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 anchorCtr="1"/>
          <a:lstStyle/>
          <a:p>
            <a:fld id="{248A6C90-52DC-4A4F-B468-B6EDEE73CCEC}" type="slidenum">
              <a:rPr lang="ru-RU" sz="1600" b="1">
                <a:solidFill>
                  <a:srgbClr val="002060"/>
                </a:solidFill>
                <a:latin typeface="Calibri" pitchFamily="34" charset="0"/>
              </a:rPr>
              <a:pPr/>
              <a:t>9</a:t>
            </a:fld>
            <a:endParaRPr lang="ru-RU" sz="1600" b="1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10244" name="Picture 1" descr="C:\Documents and Settings\vasin\Рабочий стол\Works\_Презентации Мельникова\Graphics\_Logo АСВ 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12200" y="6092825"/>
            <a:ext cx="4318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Схема 8"/>
          <p:cNvGraphicFramePr/>
          <p:nvPr/>
        </p:nvGraphicFramePr>
        <p:xfrm>
          <a:off x="467544" y="1124744"/>
          <a:ext cx="813690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HTjanuw7EC7HWKorYInO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vkyuTcxTkyzUcqSw.WCM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ML2dAvfjkGEiRM8wAAsS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X_mda3pGk2XACnx18jJj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RsnX2Ew0UOu7VR1cxp06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6VGZTcd_UGSDf2A7ZSCC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V1x1jpgpUaV4aoUdpQnA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CPeqnOmPkycDm6hPPTP8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Pa.RR8NmUWzrit8a2CLp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2Lg1dw9DUaqF3bSWAXWAw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748</TotalTime>
  <Words>874</Words>
  <Application>Microsoft Office PowerPoint</Application>
  <PresentationFormat>Экран (4:3)</PresentationFormat>
  <Paragraphs>211</Paragraphs>
  <Slides>16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Система страхования вкладов граждан в банках Российской Федерации. Практика функционирования, перспективы развития</vt:lpstr>
      <vt:lpstr>Слайд 2</vt:lpstr>
      <vt:lpstr>Ци</vt:lpstr>
      <vt:lpstr>Слайд 4</vt:lpstr>
      <vt:lpstr>Слайд 5</vt:lpstr>
      <vt:lpstr>Слайд 6</vt:lpstr>
      <vt:lpstr>Слайд 7</vt:lpstr>
      <vt:lpstr>Слайд 8</vt:lpstr>
      <vt:lpstr> Дифференциация ставок страховых взносов: актуальное направление модернизации  ССВ </vt:lpstr>
      <vt:lpstr>АСВ как организатор мероприятий по финансовому оздоровлению банков</vt:lpstr>
      <vt:lpstr>АСВ как конкурсный управляющий (ликвидатор) банков</vt:lpstr>
      <vt:lpstr>АСВ как конкурсный управляющий (ликвидатор) банков (2)</vt:lpstr>
      <vt:lpstr>АСВ как страховщик и конкурсный управляющий несостоятельных негосударственных пенсионных фондов (НПФ)</vt:lpstr>
      <vt:lpstr>Ци</vt:lpstr>
      <vt:lpstr>Ци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страхования вкладов граждан в банках Российской Федерации. Практика функционирования, перспективы развития</dc:title>
  <dc:creator>Дорохин Денис</dc:creator>
  <cp:lastModifiedBy>pehterev</cp:lastModifiedBy>
  <cp:revision>80</cp:revision>
  <dcterms:created xsi:type="dcterms:W3CDTF">2014-05-29T08:26:06Z</dcterms:created>
  <dcterms:modified xsi:type="dcterms:W3CDTF">2015-03-03T12:54:43Z</dcterms:modified>
</cp:coreProperties>
</file>