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2" r:id="rId6"/>
    <p:sldId id="281" r:id="rId7"/>
    <p:sldId id="282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75" r:id="rId18"/>
    <p:sldId id="294" r:id="rId19"/>
    <p:sldId id="295" r:id="rId20"/>
    <p:sldId id="296" r:id="rId21"/>
    <p:sldId id="297" r:id="rId22"/>
  </p:sldIdLst>
  <p:sldSz cx="10693400" cy="7561263"/>
  <p:notesSz cx="9144000" cy="6858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B457"/>
    <a:srgbClr val="00294F"/>
    <a:srgbClr val="016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91" d="100"/>
          <a:sy n="91" d="100"/>
        </p:scale>
        <p:origin x="-126" y="-19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4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Цели государственной политики: новый критерий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9A99602D-2E30-4472-816B-D22CBA1CF53B}">
      <dgm:prSet custT="1"/>
      <dgm:spPr>
        <a:xfrm>
          <a:off x="0" y="247888"/>
          <a:ext cx="8637739" cy="104906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Регулярная оценка соответствия ССВ целям государственной политики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A4E6024-70B4-497A-BE51-32AE95AD3400}" type="parTrans" cxnId="{1A4CCDF5-DC64-4145-BDD6-EDC4DF73931A}">
      <dgm:prSet/>
      <dgm:spPr/>
      <dgm:t>
        <a:bodyPr/>
        <a:lstStyle/>
        <a:p>
          <a:endParaRPr lang="ru-RU"/>
        </a:p>
      </dgm:t>
    </dgm:pt>
    <dgm:pt modelId="{284DAF2C-1F97-4820-A393-9D8C087A30A5}" type="sibTrans" cxnId="{1A4CCDF5-DC64-4145-BDD6-EDC4DF73931A}">
      <dgm:prSet/>
      <dgm:spPr/>
      <dgm:t>
        <a:bodyPr/>
        <a:lstStyle/>
        <a:p>
          <a:endParaRPr lang="ru-RU"/>
        </a:p>
      </dgm:t>
    </dgm:pt>
    <dgm:pt modelId="{1C524973-F613-4B22-A500-8495CC3C3B01}">
      <dgm:prSet custT="1"/>
      <dgm:spPr>
        <a:xfrm>
          <a:off x="0" y="1599348"/>
          <a:ext cx="8637739" cy="137479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полномочием получать непосредственно от банков своев</a:t>
          </a:r>
          <a:r>
            <a:rPr lang="ru-RU" sz="1400" dirty="0" smtClean="0">
              <a:solidFill>
                <a:srgbClr val="00294F"/>
              </a:solidFill>
              <a:latin typeface="Arial"/>
              <a:ea typeface="+mn-ea"/>
              <a:cs typeface="+mn-cs"/>
            </a:rPr>
            <a:t>реме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нную, достоверную и полную информацию, необходимую для выполнения возложенного мандата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F319E93-F3EE-4DD7-878C-58DFD864B19C}" type="parTrans" cxnId="{44A4F8BA-3CB4-42F2-B9B2-D861463F0450}">
      <dgm:prSet/>
      <dgm:spPr/>
      <dgm:t>
        <a:bodyPr/>
        <a:lstStyle/>
        <a:p>
          <a:endParaRPr lang="ru-RU"/>
        </a:p>
      </dgm:t>
    </dgm:pt>
    <dgm:pt modelId="{F24CF58D-F4ED-4B7E-932A-B4BE468A392A}" type="sibTrans" cxnId="{44A4F8BA-3CB4-42F2-B9B2-D861463F0450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2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4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Мандат и полномочия: новые критерии 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A42C7A92-0B08-455B-A8F1-A2C84FA3CA8F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полномочием получать и предоставлять своевременную, достоверную и полную информацию от других участников системы поддержания финансовой стабильности, включая зарубежных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12619C3-A8BB-47C0-8375-E44DBB308726}" type="parTrans" cxnId="{295AF2F1-1965-4532-BE4A-3F8D04499CBB}">
      <dgm:prSet/>
      <dgm:spPr/>
      <dgm:t>
        <a:bodyPr/>
        <a:lstStyle/>
        <a:p>
          <a:endParaRPr lang="ru-RU"/>
        </a:p>
      </dgm:t>
    </dgm:pt>
    <dgm:pt modelId="{159D6133-0BBB-4F67-96A3-A38A1A417B6F}" type="sibTrans" cxnId="{295AF2F1-1965-4532-BE4A-3F8D04499CBB}">
      <dgm:prSet/>
      <dgm:spPr/>
      <dgm:t>
        <a:bodyPr/>
        <a:lstStyle/>
        <a:p>
          <a:endParaRPr lang="ru-RU"/>
        </a:p>
      </dgm:t>
    </dgm:pt>
    <dgm:pt modelId="{063DA910-F8BF-4379-AF8A-615DA79D5563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78A1953-CC99-4C62-8014-087F161DC281}" type="parTrans" cxnId="{DC28515A-5BD5-4D1A-84EA-A3F871AA4353}">
      <dgm:prSet/>
      <dgm:spPr/>
      <dgm:t>
        <a:bodyPr/>
        <a:lstStyle/>
        <a:p>
          <a:endParaRPr lang="ru-RU"/>
        </a:p>
      </dgm:t>
    </dgm:pt>
    <dgm:pt modelId="{C6C15128-64FA-4A55-B528-B6A6D9F231F2}" type="sibTrans" cxnId="{DC28515A-5BD5-4D1A-84EA-A3F871AA4353}">
      <dgm:prSet/>
      <dgm:spPr/>
      <dgm:t>
        <a:bodyPr/>
        <a:lstStyle/>
        <a:p>
          <a:endParaRPr lang="ru-RU"/>
        </a:p>
      </dgm:t>
    </dgm:pt>
    <dgm:pt modelId="{4C04CAD9-8D97-4B3F-BACB-D4BA8756CC1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1FA23C8-5683-409B-8EBD-C79D3EDA338C}" type="parTrans" cxnId="{5346A8CA-851D-4B6E-9438-1B0DD5B8CCB1}">
      <dgm:prSet/>
      <dgm:spPr/>
      <dgm:t>
        <a:bodyPr/>
        <a:lstStyle/>
        <a:p>
          <a:endParaRPr lang="ru-RU"/>
        </a:p>
      </dgm:t>
    </dgm:pt>
    <dgm:pt modelId="{C4A40E61-BC77-41C3-B706-9B70718FC099}" type="sibTrans" cxnId="{5346A8CA-851D-4B6E-9438-1B0DD5B8CCB1}">
      <dgm:prSet/>
      <dgm:spPr/>
      <dgm:t>
        <a:bodyPr/>
        <a:lstStyle/>
        <a:p>
          <a:endParaRPr lang="ru-RU"/>
        </a:p>
      </dgm:t>
    </dgm:pt>
    <dgm:pt modelId="{FF19CFF2-1DF5-439C-92DA-99AF98DCD648}">
      <dgm:prSet custT="1"/>
      <dgm:spPr/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случае постановки дополнительных целей государственной политики они не противоречат двум основным целям – защите вкладчиков и содействию стабильности финансовой системы</a:t>
          </a:r>
        </a:p>
      </dgm:t>
    </dgm:pt>
    <dgm:pt modelId="{B6099BBE-F194-4299-9903-D7C4EFE03EB9}" type="parTrans" cxnId="{E23B32FE-6BE9-45B3-9E56-A394223FC38F}">
      <dgm:prSet/>
      <dgm:spPr/>
      <dgm:t>
        <a:bodyPr/>
        <a:lstStyle/>
        <a:p>
          <a:endParaRPr lang="ru-RU"/>
        </a:p>
      </dgm:t>
    </dgm:pt>
    <dgm:pt modelId="{BE6448B7-E85F-4F08-894A-D3D848191CAA}" type="sibTrans" cxnId="{E23B32FE-6BE9-45B3-9E56-A394223FC38F}">
      <dgm:prSet/>
      <dgm:spPr/>
      <dgm:t>
        <a:bodyPr/>
        <a:lstStyle/>
        <a:p>
          <a:endParaRPr lang="ru-RU"/>
        </a:p>
      </dgm:t>
    </dgm:pt>
    <dgm:pt modelId="{1350B2D8-1EB2-424D-96DB-A51515B3080A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46FB2CFA-55B7-40A6-A167-BC994254020B}" type="parTrans" cxnId="{47CE1C52-085B-47F8-A858-821DE85C94F7}">
      <dgm:prSet/>
      <dgm:spPr/>
      <dgm:t>
        <a:bodyPr/>
        <a:lstStyle/>
        <a:p>
          <a:endParaRPr lang="ru-RU"/>
        </a:p>
      </dgm:t>
    </dgm:pt>
    <dgm:pt modelId="{96965E41-10DA-4CAF-967A-1878772FCB97}" type="sibTrans" cxnId="{47CE1C52-085B-47F8-A858-821DE85C94F7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2" custScaleX="75651" custScaleY="38715" custLinFactNeighborY="-39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2" custScaleY="77013" custLinFactNeighborY="-4883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2" custScaleX="75651" custScaleY="38715" custLinFactNeighborY="-4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2" custScaleY="77890" custLinFactY="6994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23B32FE-6BE9-45B3-9E56-A394223FC38F}" srcId="{0BB7D17C-E81F-4500-89E5-6258C95DFB5C}" destId="{FF19CFF2-1DF5-439C-92DA-99AF98DCD648}" srcOrd="2" destOrd="0" parTransId="{B6099BBE-F194-4299-9903-D7C4EFE03EB9}" sibTransId="{BE6448B7-E85F-4F08-894A-D3D848191CAA}"/>
    <dgm:cxn modelId="{D8F08CE9-6CFF-4523-8918-74527CB1AE1C}" type="presOf" srcId="{A42C7A92-0B08-455B-A8F1-A2C84FA3CA8F}" destId="{AE18F5DA-AA15-4D14-A853-7543648A8040}" srcOrd="0" destOrd="2" presId="urn:microsoft.com/office/officeart/2005/8/layout/list1"/>
    <dgm:cxn modelId="{295AF2F1-1965-4532-BE4A-3F8D04499CBB}" srcId="{B3FF6257-0CC6-489E-A12B-B0CF42625B37}" destId="{A42C7A92-0B08-455B-A8F1-A2C84FA3CA8F}" srcOrd="2" destOrd="0" parTransId="{B12619C3-A8BB-47C0-8375-E44DBB308726}" sibTransId="{159D6133-0BBB-4F67-96A3-A38A1A417B6F}"/>
    <dgm:cxn modelId="{17E85D06-B874-4B15-95A4-D60D4CF4321D}" type="presOf" srcId="{063DA910-F8BF-4379-AF8A-615DA79D5563}" destId="{AE18F5DA-AA15-4D14-A853-7543648A8040}" srcOrd="0" destOrd="1" presId="urn:microsoft.com/office/officeart/2005/8/layout/list1"/>
    <dgm:cxn modelId="{DC28515A-5BD5-4D1A-84EA-A3F871AA4353}" srcId="{B3FF6257-0CC6-489E-A12B-B0CF42625B37}" destId="{063DA910-F8BF-4379-AF8A-615DA79D5563}" srcOrd="1" destOrd="0" parTransId="{B78A1953-CC99-4C62-8014-087F161DC281}" sibTransId="{C6C15128-64FA-4A55-B528-B6A6D9F231F2}"/>
    <dgm:cxn modelId="{DC0D1C88-2667-42E7-98EC-61CF11317E74}" type="presOf" srcId="{4C04CAD9-8D97-4B3F-BACB-D4BA8756CC1D}" destId="{BF5529A2-F030-4E53-8900-FB4506A74F2F}" srcOrd="0" destOrd="3" presId="urn:microsoft.com/office/officeart/2005/8/layout/list1"/>
    <dgm:cxn modelId="{7B39D240-CAC5-494D-BDBC-3DE0F7C587BB}" type="presOf" srcId="{1350B2D8-1EB2-424D-96DB-A51515B3080A}" destId="{BF5529A2-F030-4E53-8900-FB4506A74F2F}" srcOrd="0" destOrd="1" presId="urn:microsoft.com/office/officeart/2005/8/layout/list1"/>
    <dgm:cxn modelId="{739FB8E6-FDF0-4EED-BB1A-3DA23A9224B7}" type="presOf" srcId="{B3FF6257-0CC6-489E-A12B-B0CF42625B37}" destId="{861D9028-0954-486F-A2EA-6EEC45B7C890}" srcOrd="1" destOrd="0" presId="urn:microsoft.com/office/officeart/2005/8/layout/list1"/>
    <dgm:cxn modelId="{6615F297-5D2B-42F6-92DD-FF754D7C3FBD}" type="presOf" srcId="{1C524973-F613-4B22-A500-8495CC3C3B01}" destId="{AE18F5DA-AA15-4D14-A853-7543648A8040}" srcOrd="0" destOrd="0" presId="urn:microsoft.com/office/officeart/2005/8/layout/list1"/>
    <dgm:cxn modelId="{E711732D-69C5-4C7C-9D36-04124D9E3431}" type="presOf" srcId="{14513A81-9D38-4349-B6AD-E35E528DA503}" destId="{C338FC59-8464-439F-8D6D-EC3EAA3F9D7F}" srcOrd="0" destOrd="0" presId="urn:microsoft.com/office/officeart/2005/8/layout/list1"/>
    <dgm:cxn modelId="{1A4CCDF5-DC64-4145-BDD6-EDC4DF73931A}" srcId="{0BB7D17C-E81F-4500-89E5-6258C95DFB5C}" destId="{9A99602D-2E30-4472-816B-D22CBA1CF53B}" srcOrd="0" destOrd="0" parTransId="{FA4E6024-70B4-497A-BE51-32AE95AD3400}" sibTransId="{284DAF2C-1F97-4820-A393-9D8C087A30A5}"/>
    <dgm:cxn modelId="{44A4F8BA-3CB4-42F2-B9B2-D861463F0450}" srcId="{B3FF6257-0CC6-489E-A12B-B0CF42625B37}" destId="{1C524973-F613-4B22-A500-8495CC3C3B01}" srcOrd="0" destOrd="0" parTransId="{8F319E93-F3EE-4DD7-878C-58DFD864B19C}" sibTransId="{F24CF58D-F4ED-4B7E-932A-B4BE468A392A}"/>
    <dgm:cxn modelId="{47CE1C52-085B-47F8-A858-821DE85C94F7}" srcId="{0BB7D17C-E81F-4500-89E5-6258C95DFB5C}" destId="{1350B2D8-1EB2-424D-96DB-A51515B3080A}" srcOrd="1" destOrd="0" parTransId="{46FB2CFA-55B7-40A6-A167-BC994254020B}" sibTransId="{96965E41-10DA-4CAF-967A-1878772FCB97}"/>
    <dgm:cxn modelId="{890E4A60-DAAE-4443-9FE2-CC45C05C640B}" type="presOf" srcId="{B3FF6257-0CC6-489E-A12B-B0CF42625B37}" destId="{9805AE38-255F-444B-A2E6-381D4EB7398F}" srcOrd="0" destOrd="0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D2844319-AEA8-4F13-BF43-95D78F092516}" type="presOf" srcId="{0BB7D17C-E81F-4500-89E5-6258C95DFB5C}" destId="{174BA1AC-D2AB-4DF6-93DF-707C7D0126BB}" srcOrd="1" destOrd="0" presId="urn:microsoft.com/office/officeart/2005/8/layout/list1"/>
    <dgm:cxn modelId="{2FA78ABF-0923-48FA-88BF-64F55FAF4FF0}" type="presOf" srcId="{0BB7D17C-E81F-4500-89E5-6258C95DFB5C}" destId="{872C03D5-ADD9-417C-9825-911A8884E8CA}" srcOrd="0" destOrd="0" presId="urn:microsoft.com/office/officeart/2005/8/layout/list1"/>
    <dgm:cxn modelId="{D13BA3A3-7AD2-4C0C-86BB-A6340DF11BEE}" type="presOf" srcId="{FF19CFF2-1DF5-439C-92DA-99AF98DCD648}" destId="{BF5529A2-F030-4E53-8900-FB4506A74F2F}" srcOrd="0" destOrd="2" presId="urn:microsoft.com/office/officeart/2005/8/layout/list1"/>
    <dgm:cxn modelId="{5918491A-C736-49F1-9CBE-8A49C51862D7}" type="presOf" srcId="{9A99602D-2E30-4472-816B-D22CBA1CF53B}" destId="{BF5529A2-F030-4E53-8900-FB4506A74F2F}" srcOrd="0" destOrd="0" presId="urn:microsoft.com/office/officeart/2005/8/layout/list1"/>
    <dgm:cxn modelId="{5346A8CA-851D-4B6E-9438-1B0DD5B8CCB1}" srcId="{0BB7D17C-E81F-4500-89E5-6258C95DFB5C}" destId="{4C04CAD9-8D97-4B3F-BACB-D4BA8756CC1D}" srcOrd="3" destOrd="0" parTransId="{21FA23C8-5683-409B-8EBD-C79D3EDA338C}" sibTransId="{C4A40E61-BC77-41C3-B706-9B70718FC099}"/>
    <dgm:cxn modelId="{B1D98092-122D-4DF7-8E3C-5F278F18B852}" type="presParOf" srcId="{C338FC59-8464-439F-8D6D-EC3EAA3F9D7F}" destId="{65697438-F48D-4ABF-9377-1D33B95C555D}" srcOrd="0" destOrd="0" presId="urn:microsoft.com/office/officeart/2005/8/layout/list1"/>
    <dgm:cxn modelId="{AF3AD49D-206B-4141-9969-B52DDC750BA4}" type="presParOf" srcId="{65697438-F48D-4ABF-9377-1D33B95C555D}" destId="{872C03D5-ADD9-417C-9825-911A8884E8CA}" srcOrd="0" destOrd="0" presId="urn:microsoft.com/office/officeart/2005/8/layout/list1"/>
    <dgm:cxn modelId="{0FF766D6-448F-44AD-82E3-6C4E56B04A42}" type="presParOf" srcId="{65697438-F48D-4ABF-9377-1D33B95C555D}" destId="{174BA1AC-D2AB-4DF6-93DF-707C7D0126BB}" srcOrd="1" destOrd="0" presId="urn:microsoft.com/office/officeart/2005/8/layout/list1"/>
    <dgm:cxn modelId="{F61D80CD-5C60-482F-9E80-53041B023FEA}" type="presParOf" srcId="{C338FC59-8464-439F-8D6D-EC3EAA3F9D7F}" destId="{436E27A7-81C3-41C9-9676-83C677708625}" srcOrd="1" destOrd="0" presId="urn:microsoft.com/office/officeart/2005/8/layout/list1"/>
    <dgm:cxn modelId="{B86993C9-BAFC-416B-8349-D622F908BE1C}" type="presParOf" srcId="{C338FC59-8464-439F-8D6D-EC3EAA3F9D7F}" destId="{BF5529A2-F030-4E53-8900-FB4506A74F2F}" srcOrd="2" destOrd="0" presId="urn:microsoft.com/office/officeart/2005/8/layout/list1"/>
    <dgm:cxn modelId="{818D4F19-E343-4BE4-9548-9FF9AC5ED4DC}" type="presParOf" srcId="{C338FC59-8464-439F-8D6D-EC3EAA3F9D7F}" destId="{7D95307C-6AFB-45B2-B7B9-D236966F1679}" srcOrd="3" destOrd="0" presId="urn:microsoft.com/office/officeart/2005/8/layout/list1"/>
    <dgm:cxn modelId="{77A91C2E-AD33-495B-98F5-012B2F86E13E}" type="presParOf" srcId="{C338FC59-8464-439F-8D6D-EC3EAA3F9D7F}" destId="{289DC648-E949-4A3B-95EF-40B15E0FE861}" srcOrd="4" destOrd="0" presId="urn:microsoft.com/office/officeart/2005/8/layout/list1"/>
    <dgm:cxn modelId="{50822530-EA1B-4D97-BA1D-08B0394F1E65}" type="presParOf" srcId="{289DC648-E949-4A3B-95EF-40B15E0FE861}" destId="{9805AE38-255F-444B-A2E6-381D4EB7398F}" srcOrd="0" destOrd="0" presId="urn:microsoft.com/office/officeart/2005/8/layout/list1"/>
    <dgm:cxn modelId="{AC34365B-C2A3-4E3C-B246-0A8A645A7D4B}" type="presParOf" srcId="{289DC648-E949-4A3B-95EF-40B15E0FE861}" destId="{861D9028-0954-486F-A2EA-6EEC45B7C890}" srcOrd="1" destOrd="0" presId="urn:microsoft.com/office/officeart/2005/8/layout/list1"/>
    <dgm:cxn modelId="{205A518D-C5AD-4F35-A936-1903AEE09AB9}" type="presParOf" srcId="{C338FC59-8464-439F-8D6D-EC3EAA3F9D7F}" destId="{C970C520-A7D9-4E91-8939-33A964CD135F}" srcOrd="5" destOrd="0" presId="urn:microsoft.com/office/officeart/2005/8/layout/list1"/>
    <dgm:cxn modelId="{6995FD06-206E-4C0D-98CC-BA84831F5213}" type="presParOf" srcId="{C338FC59-8464-439F-8D6D-EC3EAA3F9D7F}" destId="{AE18F5DA-AA15-4D14-A853-7543648A80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16</a:t>
          </a:r>
        </a:p>
        <a:p>
          <a:r>
            <a:rPr lang="ru-RU" sz="140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Взыскание средств из конкурсной массы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1B1C0128-51A0-418E-8C2D-73447BBB9FD1}">
      <dgm:prSet custT="1"/>
      <dgm:spPr/>
      <dgm:t>
        <a:bodyPr anchor="ctr"/>
        <a:lstStyle/>
        <a:p>
          <a:pPr marL="114300" indent="0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B302BFF-96A8-4838-920A-4246A35DB8A4}" type="parTrans" cxnId="{D173E536-633D-46B6-AF8D-B6B07E73A8DA}">
      <dgm:prSet/>
      <dgm:spPr/>
      <dgm:t>
        <a:bodyPr/>
        <a:lstStyle/>
        <a:p>
          <a:endParaRPr lang="ru-RU"/>
        </a:p>
      </dgm:t>
    </dgm:pt>
    <dgm:pt modelId="{DF9F28A9-512F-4DCF-9B63-4D12AED14174}" type="sibTrans" cxnId="{D173E536-633D-46B6-AF8D-B6B07E73A8DA}">
      <dgm:prSet/>
      <dgm:spPr/>
      <dgm:t>
        <a:bodyPr/>
        <a:lstStyle/>
        <a:p>
          <a:endParaRPr lang="ru-RU"/>
        </a:p>
      </dgm:t>
    </dgm:pt>
    <dgm:pt modelId="{77C5ED12-EBC1-474F-BEBB-6CEF54E21C4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marL="114300" indent="0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D328410-C92E-42C1-99DC-4387263D6D3B}" type="parTrans" cxnId="{1DF8E1BD-19E4-4215-9BBD-DB263C9E736E}">
      <dgm:prSet/>
      <dgm:spPr/>
      <dgm:t>
        <a:bodyPr/>
        <a:lstStyle/>
        <a:p>
          <a:endParaRPr lang="ru-RU"/>
        </a:p>
      </dgm:t>
    </dgm:pt>
    <dgm:pt modelId="{431CEC23-C3BE-4A5E-AA27-C1EA79077E16}" type="sibTrans" cxnId="{1DF8E1BD-19E4-4215-9BBD-DB263C9E736E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ctr"/>
        <a:lstStyle/>
        <a:p>
          <a:pPr marL="114300" indent="0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D4410E7C-AA71-4B77-8E9B-D3A26CC8399F}">
      <dgm:prSet custT="1"/>
      <dgm:spPr/>
      <dgm:t>
        <a:bodyPr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как минимум теми же правами или статусом кредиторов, что и вкладчик, при распределении конкурсной массы несостоятельного банка</a:t>
          </a:r>
        </a:p>
      </dgm:t>
    </dgm:pt>
    <dgm:pt modelId="{CDBB837A-FE31-44AA-96D7-B4188A2EF87A}" type="parTrans" cxnId="{9B5553C1-CEF8-48EE-95B8-9F62CF86E231}">
      <dgm:prSet/>
      <dgm:spPr/>
      <dgm:t>
        <a:bodyPr/>
        <a:lstStyle/>
        <a:p>
          <a:endParaRPr lang="ru-RU"/>
        </a:p>
      </dgm:t>
    </dgm:pt>
    <dgm:pt modelId="{0D2B55CF-9721-42C3-9325-8A786B1B5F5E}" type="sibTrans" cxnId="{9B5553C1-CEF8-48EE-95B8-9F62CF86E231}">
      <dgm:prSet/>
      <dgm:spPr/>
      <dgm:t>
        <a:bodyPr/>
        <a:lstStyle/>
        <a:p>
          <a:endParaRPr lang="ru-RU"/>
        </a:p>
      </dgm:t>
    </dgm:pt>
    <dgm:pt modelId="{722674D4-DA70-4E79-B6AF-DD6743324A7B}">
      <dgm:prSet custT="1"/>
      <dgm:spPr/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Работающим от лица страховщика депозитов, другим участникам системы поддержания финансовой стабильности и сторонним поставщикам профессиональных услуг, оказывающим услуги по урегулированию несостоятельности, не разрешено приобретать активы у ликвидатора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3C17298-4561-4BA2-A779-4B80E7F33863}" type="parTrans" cxnId="{8A7F8F5B-CBEC-40F0-8D7B-25B0907B6708}">
      <dgm:prSet/>
      <dgm:spPr/>
      <dgm:t>
        <a:bodyPr/>
        <a:lstStyle/>
        <a:p>
          <a:endParaRPr lang="ru-RU"/>
        </a:p>
      </dgm:t>
    </dgm:pt>
    <dgm:pt modelId="{160DF657-EDBD-40EA-B533-E1A2EB3A1456}" type="sibTrans" cxnId="{8A7F8F5B-CBEC-40F0-8D7B-25B0907B6708}">
      <dgm:prSet/>
      <dgm:spPr/>
      <dgm:t>
        <a:bodyPr/>
        <a:lstStyle/>
        <a:p>
          <a:endParaRPr lang="ru-RU"/>
        </a:p>
      </dgm:t>
    </dgm:pt>
    <dgm:pt modelId="{686055AE-D38A-4CF7-A680-31E5990289A5}">
      <dgm:prSet custT="1"/>
      <dgm:spPr/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B26CF7A-101A-43B2-9051-39575E613D62}" type="parTrans" cxnId="{D203C8A7-05FB-4DF7-AFA7-F1E2E889C6A0}">
      <dgm:prSet/>
      <dgm:spPr/>
      <dgm:t>
        <a:bodyPr/>
        <a:lstStyle/>
        <a:p>
          <a:endParaRPr lang="ru-RU"/>
        </a:p>
      </dgm:t>
    </dgm:pt>
    <dgm:pt modelId="{255446B0-75D9-471E-8E39-657EB7D2F939}" type="sibTrans" cxnId="{D203C8A7-05FB-4DF7-AFA7-F1E2E889C6A0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38110" custLinFactNeighborY="-452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74287" custLinFactNeighborY="-2890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96B2837-FDBF-43EE-BAD8-69F476749581}" type="presOf" srcId="{722674D4-DA70-4E79-B6AF-DD6743324A7B}" destId="{BF5529A2-F030-4E53-8900-FB4506A74F2F}" srcOrd="0" destOrd="3" presId="urn:microsoft.com/office/officeart/2005/8/layout/list1"/>
    <dgm:cxn modelId="{7C4E0632-EC38-46B9-B308-D8E12A307332}" type="presOf" srcId="{D4410E7C-AA71-4B77-8E9B-D3A26CC8399F}" destId="{BF5529A2-F030-4E53-8900-FB4506A74F2F}" srcOrd="0" destOrd="1" presId="urn:microsoft.com/office/officeart/2005/8/layout/list1"/>
    <dgm:cxn modelId="{481C7E4A-6778-4B8B-BF08-D611CC926EE2}" type="presOf" srcId="{1B1C0128-51A0-418E-8C2D-73447BBB9FD1}" destId="{BF5529A2-F030-4E53-8900-FB4506A74F2F}" srcOrd="0" destOrd="5" presId="urn:microsoft.com/office/officeart/2005/8/layout/list1"/>
    <dgm:cxn modelId="{8C0BB776-E5AC-46EE-8FCC-C7DB63781EF1}" type="presOf" srcId="{77C5ED12-EBC1-474F-BEBB-6CEF54E21C4B}" destId="{BF5529A2-F030-4E53-8900-FB4506A74F2F}" srcOrd="0" destOrd="0" presId="urn:microsoft.com/office/officeart/2005/8/layout/list1"/>
    <dgm:cxn modelId="{ACFAF7C5-9DE0-431A-9C7C-E6051BA5566D}" type="presOf" srcId="{0BB7D17C-E81F-4500-89E5-6258C95DFB5C}" destId="{872C03D5-ADD9-417C-9825-911A8884E8CA}" srcOrd="0" destOrd="0" presId="urn:microsoft.com/office/officeart/2005/8/layout/list1"/>
    <dgm:cxn modelId="{D173E536-633D-46B6-AF8D-B6B07E73A8DA}" srcId="{0BB7D17C-E81F-4500-89E5-6258C95DFB5C}" destId="{1B1C0128-51A0-418E-8C2D-73447BBB9FD1}" srcOrd="5" destOrd="0" parTransId="{5B302BFF-96A8-4838-920A-4246A35DB8A4}" sibTransId="{DF9F28A9-512F-4DCF-9B63-4D12AED14174}"/>
    <dgm:cxn modelId="{C5C7BEC0-6182-40BC-B4D7-8660D057A300}" type="presOf" srcId="{61B88017-D03E-4B2D-B192-03FE0ED01053}" destId="{BF5529A2-F030-4E53-8900-FB4506A74F2F}" srcOrd="0" destOrd="4" presId="urn:microsoft.com/office/officeart/2005/8/layout/list1"/>
    <dgm:cxn modelId="{60732EA7-B539-4046-B518-7B7606B0BEC2}" type="presOf" srcId="{14513A81-9D38-4349-B6AD-E35E528DA503}" destId="{C338FC59-8464-439F-8D6D-EC3EAA3F9D7F}" srcOrd="0" destOrd="0" presId="urn:microsoft.com/office/officeart/2005/8/layout/list1"/>
    <dgm:cxn modelId="{8A7F8F5B-CBEC-40F0-8D7B-25B0907B6708}" srcId="{0BB7D17C-E81F-4500-89E5-6258C95DFB5C}" destId="{722674D4-DA70-4E79-B6AF-DD6743324A7B}" srcOrd="3" destOrd="0" parTransId="{F3C17298-4561-4BA2-A779-4B80E7F33863}" sibTransId="{160DF657-EDBD-40EA-B533-E1A2EB3A1456}"/>
    <dgm:cxn modelId="{1DF8E1BD-19E4-4215-9BBD-DB263C9E736E}" srcId="{0BB7D17C-E81F-4500-89E5-6258C95DFB5C}" destId="{77C5ED12-EBC1-474F-BEBB-6CEF54E21C4B}" srcOrd="0" destOrd="0" parTransId="{6D328410-C92E-42C1-99DC-4387263D6D3B}" sibTransId="{431CEC23-C3BE-4A5E-AA27-C1EA79077E16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9B5553C1-CEF8-48EE-95B8-9F62CF86E231}" srcId="{0BB7D17C-E81F-4500-89E5-6258C95DFB5C}" destId="{D4410E7C-AA71-4B77-8E9B-D3A26CC8399F}" srcOrd="1" destOrd="0" parTransId="{CDBB837A-FE31-44AA-96D7-B4188A2EF87A}" sibTransId="{0D2B55CF-9721-42C3-9325-8A786B1B5F5E}"/>
    <dgm:cxn modelId="{47F785B2-596D-4791-B770-A2134FDC9885}" type="presOf" srcId="{686055AE-D38A-4CF7-A680-31E5990289A5}" destId="{BF5529A2-F030-4E53-8900-FB4506A74F2F}" srcOrd="0" destOrd="2" presId="urn:microsoft.com/office/officeart/2005/8/layout/list1"/>
    <dgm:cxn modelId="{D203C8A7-05FB-4DF7-AFA7-F1E2E889C6A0}" srcId="{0BB7D17C-E81F-4500-89E5-6258C95DFB5C}" destId="{686055AE-D38A-4CF7-A680-31E5990289A5}" srcOrd="2" destOrd="0" parTransId="{8B26CF7A-101A-43B2-9051-39575E613D62}" sibTransId="{255446B0-75D9-471E-8E39-657EB7D2F939}"/>
    <dgm:cxn modelId="{09C748BC-DF9F-447D-A457-E96556600491}" type="presOf" srcId="{0BB7D17C-E81F-4500-89E5-6258C95DFB5C}" destId="{174BA1AC-D2AB-4DF6-93DF-707C7D0126BB}" srcOrd="1" destOrd="0" presId="urn:microsoft.com/office/officeart/2005/8/layout/list1"/>
    <dgm:cxn modelId="{213EC872-18C9-4208-80EB-FEF29F1078B4}" srcId="{0BB7D17C-E81F-4500-89E5-6258C95DFB5C}" destId="{61B88017-D03E-4B2D-B192-03FE0ED01053}" srcOrd="4" destOrd="0" parTransId="{7955BBEF-949B-4876-82B6-1A9395737ABE}" sibTransId="{DDDB7451-488A-4B18-A1CE-76B2B801AFF2}"/>
    <dgm:cxn modelId="{B8D378E2-3B8D-46F0-900C-518EB38E0F64}" type="presParOf" srcId="{C338FC59-8464-439F-8D6D-EC3EAA3F9D7F}" destId="{65697438-F48D-4ABF-9377-1D33B95C555D}" srcOrd="0" destOrd="0" presId="urn:microsoft.com/office/officeart/2005/8/layout/list1"/>
    <dgm:cxn modelId="{77B19831-D60A-4BE2-8D16-06E69E5C0B42}" type="presParOf" srcId="{65697438-F48D-4ABF-9377-1D33B95C555D}" destId="{872C03D5-ADD9-417C-9825-911A8884E8CA}" srcOrd="0" destOrd="0" presId="urn:microsoft.com/office/officeart/2005/8/layout/list1"/>
    <dgm:cxn modelId="{FE419335-ADAB-4CE5-BA71-06D8C16BEA79}" type="presParOf" srcId="{65697438-F48D-4ABF-9377-1D33B95C555D}" destId="{174BA1AC-D2AB-4DF6-93DF-707C7D0126BB}" srcOrd="1" destOrd="0" presId="urn:microsoft.com/office/officeart/2005/8/layout/list1"/>
    <dgm:cxn modelId="{9DCF86B6-3DC8-47FF-A955-1836D48D65D5}" type="presParOf" srcId="{C338FC59-8464-439F-8D6D-EC3EAA3F9D7F}" destId="{436E27A7-81C3-41C9-9676-83C677708625}" srcOrd="1" destOrd="0" presId="urn:microsoft.com/office/officeart/2005/8/layout/list1"/>
    <dgm:cxn modelId="{3DB40492-E5CE-44DF-A67A-FFF971DAB58A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Основные положения и нововведения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77C5ED12-EBC1-474F-BEBB-6CEF54E21C4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Единый лимит страховой защиты – 100 тыс. евро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D328410-C92E-42C1-99DC-4387263D6D3B}" type="parTrans" cxnId="{1DF8E1BD-19E4-4215-9BBD-DB263C9E736E}">
      <dgm:prSet/>
      <dgm:spPr/>
      <dgm:t>
        <a:bodyPr/>
        <a:lstStyle/>
        <a:p>
          <a:endParaRPr lang="ru-RU"/>
        </a:p>
      </dgm:t>
    </dgm:pt>
    <dgm:pt modelId="{431CEC23-C3BE-4A5E-AA27-C1EA79077E16}" type="sibTrans" cxnId="{1DF8E1BD-19E4-4215-9BBD-DB263C9E736E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1E23072B-78AF-4EB4-A75B-3680B1338E8E}">
      <dgm:prSet custT="1"/>
      <dgm:spPr/>
      <dgm:t>
        <a:bodyPr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Страна может установить повышенный лимит для вкладов, образовавшихся в результате сделок с жилой недвижимостью, вступлением в брак, расторжением брака, выходом на пенсию, получением компенсации за ущерб и пр. (на срок от 3 до 12 месяцев с даты зачисления средств на счёт)</a:t>
          </a:r>
        </a:p>
      </dgm:t>
    </dgm:pt>
    <dgm:pt modelId="{37FCB3F0-2BA0-468D-A773-034E8E13987C}" type="parTrans" cxnId="{266AE488-8A8B-4B7B-BEAE-0FEA9E93197C}">
      <dgm:prSet/>
      <dgm:spPr/>
      <dgm:t>
        <a:bodyPr/>
        <a:lstStyle/>
        <a:p>
          <a:endParaRPr lang="ru-RU"/>
        </a:p>
      </dgm:t>
    </dgm:pt>
    <dgm:pt modelId="{4B22BE1D-8233-453C-AABD-851D581710FD}" type="sibTrans" cxnId="{266AE488-8A8B-4B7B-BEAE-0FEA9E93197C}">
      <dgm:prSet/>
      <dgm:spPr/>
      <dgm:t>
        <a:bodyPr/>
        <a:lstStyle/>
        <a:p>
          <a:endParaRPr lang="ru-RU"/>
        </a:p>
      </dgm:t>
    </dgm:pt>
    <dgm:pt modelId="{B66985C5-C4D1-41FD-8CC5-FD9C81DA1FA7}">
      <dgm:prSet custT="1"/>
      <dgm:spPr/>
      <dgm:t>
        <a:bodyPr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Страхуются депозиты физических и юридических лиц (кроме векселей, счетов финансовых организаций и органов государственного управления)</a:t>
          </a:r>
        </a:p>
      </dgm:t>
    </dgm:pt>
    <dgm:pt modelId="{F9989471-4190-4334-80CA-ED38689D1053}" type="parTrans" cxnId="{D5110FA2-14EB-4E1A-BF10-1981C5801978}">
      <dgm:prSet/>
      <dgm:spPr/>
      <dgm:t>
        <a:bodyPr/>
        <a:lstStyle/>
        <a:p>
          <a:endParaRPr lang="ru-RU"/>
        </a:p>
      </dgm:t>
    </dgm:pt>
    <dgm:pt modelId="{A389627F-EF0A-41C6-B30B-752F92A23F09}" type="sibTrans" cxnId="{D5110FA2-14EB-4E1A-BF10-1981C5801978}">
      <dgm:prSet/>
      <dgm:spPr/>
      <dgm:t>
        <a:bodyPr/>
        <a:lstStyle/>
        <a:p>
          <a:endParaRPr lang="ru-RU"/>
        </a:p>
      </dgm:t>
    </dgm:pt>
    <dgm:pt modelId="{3ECB9714-474F-411A-AAD4-227B3F00788E}">
      <dgm:prSet custT="1"/>
      <dgm:spPr/>
      <dgm:t>
        <a:bodyPr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При слиянии банков вкладчикам даётся три месяца на перевод их средств в другой банк (в полной сумме с процентами)</a:t>
          </a:r>
        </a:p>
      </dgm:t>
    </dgm:pt>
    <dgm:pt modelId="{78546F1A-F818-4E99-A07C-B928965827B9}" type="parTrans" cxnId="{26574507-E102-4B83-94EB-647A3E6612DD}">
      <dgm:prSet/>
      <dgm:spPr/>
      <dgm:t>
        <a:bodyPr/>
        <a:lstStyle/>
        <a:p>
          <a:endParaRPr lang="ru-RU"/>
        </a:p>
      </dgm:t>
    </dgm:pt>
    <dgm:pt modelId="{A9651890-7110-44AA-9258-BAB9DDA41096}" type="sibTrans" cxnId="{26574507-E102-4B83-94EB-647A3E6612DD}">
      <dgm:prSet/>
      <dgm:spPr/>
      <dgm:t>
        <a:bodyPr/>
        <a:lstStyle/>
        <a:p>
          <a:endParaRPr lang="ru-RU"/>
        </a:p>
      </dgm:t>
    </dgm:pt>
    <dgm:pt modelId="{50028F33-CDA0-47C5-B719-4B86917BB315}">
      <dgm:prSet custT="1"/>
      <dgm:spPr/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57C9F88-11B0-4D2D-B974-13E2341FE9D5}" type="parTrans" cxnId="{D5D838CA-62CF-4426-8866-EE6F8BD5E9B5}">
      <dgm:prSet/>
      <dgm:spPr/>
      <dgm:t>
        <a:bodyPr/>
        <a:lstStyle/>
        <a:p>
          <a:endParaRPr lang="ru-RU"/>
        </a:p>
      </dgm:t>
    </dgm:pt>
    <dgm:pt modelId="{8CF31C33-DB68-41F4-9D95-61609A339966}" type="sibTrans" cxnId="{D5D838CA-62CF-4426-8866-EE6F8BD5E9B5}">
      <dgm:prSet/>
      <dgm:spPr/>
      <dgm:t>
        <a:bodyPr/>
        <a:lstStyle/>
        <a:p>
          <a:endParaRPr lang="ru-RU"/>
        </a:p>
      </dgm:t>
    </dgm:pt>
    <dgm:pt modelId="{C837A90E-3774-4B7F-86DC-356DD32B1859}">
      <dgm:prSet custT="1"/>
      <dgm:spPr/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9A2F02A-A7DF-4154-AEED-FB4506F18440}" type="parTrans" cxnId="{59D2ECD4-A5C5-4ABC-9F50-A18185356772}">
      <dgm:prSet/>
      <dgm:spPr/>
      <dgm:t>
        <a:bodyPr/>
        <a:lstStyle/>
        <a:p>
          <a:endParaRPr lang="ru-RU"/>
        </a:p>
      </dgm:t>
    </dgm:pt>
    <dgm:pt modelId="{7A358413-CBFC-4393-8AE0-BF402883D479}" type="sibTrans" cxnId="{59D2ECD4-A5C5-4ABC-9F50-A18185356772}">
      <dgm:prSet/>
      <dgm:spPr/>
      <dgm:t>
        <a:bodyPr/>
        <a:lstStyle/>
        <a:p>
          <a:endParaRPr lang="ru-RU"/>
        </a:p>
      </dgm:t>
    </dgm:pt>
    <dgm:pt modelId="{21F94342-9923-4DDE-B575-AA4A4023E27F}">
      <dgm:prSet custT="1"/>
      <dgm:spPr/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59A0717-58E6-40DF-9FEA-445FD00C6285}" type="parTrans" cxnId="{C019B55D-B4EE-4CF3-B233-8DA2B96D9502}">
      <dgm:prSet/>
      <dgm:spPr/>
      <dgm:t>
        <a:bodyPr/>
        <a:lstStyle/>
        <a:p>
          <a:endParaRPr lang="ru-RU"/>
        </a:p>
      </dgm:t>
    </dgm:pt>
    <dgm:pt modelId="{FD7F4B83-6D1F-4041-AF69-87675EB6F628}" type="sibTrans" cxnId="{C019B55D-B4EE-4CF3-B233-8DA2B96D9502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22866" custLinFactNeighborY="-415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80875" custLinFactNeighborY="-921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D5110FA2-14EB-4E1A-BF10-1981C5801978}" srcId="{0BB7D17C-E81F-4500-89E5-6258C95DFB5C}" destId="{B66985C5-C4D1-41FD-8CC5-FD9C81DA1FA7}" srcOrd="4" destOrd="0" parTransId="{F9989471-4190-4334-80CA-ED38689D1053}" sibTransId="{A389627F-EF0A-41C6-B30B-752F92A23F09}"/>
    <dgm:cxn modelId="{46F6C131-F512-45E7-AD0A-BF465FD2B88E}" type="presOf" srcId="{21F94342-9923-4DDE-B575-AA4A4023E27F}" destId="{BF5529A2-F030-4E53-8900-FB4506A74F2F}" srcOrd="0" destOrd="5" presId="urn:microsoft.com/office/officeart/2005/8/layout/list1"/>
    <dgm:cxn modelId="{08C96A79-57A0-4F62-8849-2086D08133BA}" type="presOf" srcId="{77C5ED12-EBC1-474F-BEBB-6CEF54E21C4B}" destId="{BF5529A2-F030-4E53-8900-FB4506A74F2F}" srcOrd="0" destOrd="0" presId="urn:microsoft.com/office/officeart/2005/8/layout/list1"/>
    <dgm:cxn modelId="{1FD11899-0AF0-4B01-8275-47B295B8A65D}" type="presOf" srcId="{14513A81-9D38-4349-B6AD-E35E528DA503}" destId="{C338FC59-8464-439F-8D6D-EC3EAA3F9D7F}" srcOrd="0" destOrd="0" presId="urn:microsoft.com/office/officeart/2005/8/layout/list1"/>
    <dgm:cxn modelId="{4D56C343-596D-4D33-92DD-BA39E85E84B3}" type="presOf" srcId="{61B88017-D03E-4B2D-B192-03FE0ED01053}" destId="{BF5529A2-F030-4E53-8900-FB4506A74F2F}" srcOrd="0" destOrd="7" presId="urn:microsoft.com/office/officeart/2005/8/layout/list1"/>
    <dgm:cxn modelId="{4C30B12F-48B0-480D-BBA7-8635845F2C09}" type="presOf" srcId="{3ECB9714-474F-411A-AAD4-227B3F00788E}" destId="{BF5529A2-F030-4E53-8900-FB4506A74F2F}" srcOrd="0" destOrd="6" presId="urn:microsoft.com/office/officeart/2005/8/layout/list1"/>
    <dgm:cxn modelId="{A859E378-67B4-4365-813E-6EA822AB22D3}" type="presOf" srcId="{1E23072B-78AF-4EB4-A75B-3680B1338E8E}" destId="{BF5529A2-F030-4E53-8900-FB4506A74F2F}" srcOrd="0" destOrd="2" presId="urn:microsoft.com/office/officeart/2005/8/layout/list1"/>
    <dgm:cxn modelId="{0A7B5FB0-FBEA-40C2-9BF1-A076349F0DD3}" type="presOf" srcId="{C837A90E-3774-4B7F-86DC-356DD32B1859}" destId="{BF5529A2-F030-4E53-8900-FB4506A74F2F}" srcOrd="0" destOrd="1" presId="urn:microsoft.com/office/officeart/2005/8/layout/list1"/>
    <dgm:cxn modelId="{C019B55D-B4EE-4CF3-B233-8DA2B96D9502}" srcId="{0BB7D17C-E81F-4500-89E5-6258C95DFB5C}" destId="{21F94342-9923-4DDE-B575-AA4A4023E27F}" srcOrd="5" destOrd="0" parTransId="{659A0717-58E6-40DF-9FEA-445FD00C6285}" sibTransId="{FD7F4B83-6D1F-4041-AF69-87675EB6F628}"/>
    <dgm:cxn modelId="{266AE488-8A8B-4B7B-BEAE-0FEA9E93197C}" srcId="{0BB7D17C-E81F-4500-89E5-6258C95DFB5C}" destId="{1E23072B-78AF-4EB4-A75B-3680B1338E8E}" srcOrd="2" destOrd="0" parTransId="{37FCB3F0-2BA0-468D-A773-034E8E13987C}" sibTransId="{4B22BE1D-8233-453C-AABD-851D581710FD}"/>
    <dgm:cxn modelId="{B05EAD68-A52F-4FA5-9BF3-74132B954C58}" type="presOf" srcId="{0BB7D17C-E81F-4500-89E5-6258C95DFB5C}" destId="{174BA1AC-D2AB-4DF6-93DF-707C7D0126BB}" srcOrd="1" destOrd="0" presId="urn:microsoft.com/office/officeart/2005/8/layout/list1"/>
    <dgm:cxn modelId="{D5D838CA-62CF-4426-8866-EE6F8BD5E9B5}" srcId="{0BB7D17C-E81F-4500-89E5-6258C95DFB5C}" destId="{50028F33-CDA0-47C5-B719-4B86917BB315}" srcOrd="3" destOrd="0" parTransId="{957C9F88-11B0-4D2D-B974-13E2341FE9D5}" sibTransId="{8CF31C33-DB68-41F4-9D95-61609A339966}"/>
    <dgm:cxn modelId="{1DF8E1BD-19E4-4215-9BBD-DB263C9E736E}" srcId="{0BB7D17C-E81F-4500-89E5-6258C95DFB5C}" destId="{77C5ED12-EBC1-474F-BEBB-6CEF54E21C4B}" srcOrd="0" destOrd="0" parTransId="{6D328410-C92E-42C1-99DC-4387263D6D3B}" sibTransId="{431CEC23-C3BE-4A5E-AA27-C1EA79077E16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3792E228-C61B-4442-8604-FFE113724BB3}" type="presOf" srcId="{0BB7D17C-E81F-4500-89E5-6258C95DFB5C}" destId="{872C03D5-ADD9-417C-9825-911A8884E8CA}" srcOrd="0" destOrd="0" presId="urn:microsoft.com/office/officeart/2005/8/layout/list1"/>
    <dgm:cxn modelId="{76F60B93-F597-44E5-8F4E-5D2EB054F2E4}" type="presOf" srcId="{50028F33-CDA0-47C5-B719-4B86917BB315}" destId="{BF5529A2-F030-4E53-8900-FB4506A74F2F}" srcOrd="0" destOrd="3" presId="urn:microsoft.com/office/officeart/2005/8/layout/list1"/>
    <dgm:cxn modelId="{59D2ECD4-A5C5-4ABC-9F50-A18185356772}" srcId="{0BB7D17C-E81F-4500-89E5-6258C95DFB5C}" destId="{C837A90E-3774-4B7F-86DC-356DD32B1859}" srcOrd="1" destOrd="0" parTransId="{59A2F02A-A7DF-4154-AEED-FB4506F18440}" sibTransId="{7A358413-CBFC-4393-8AE0-BF402883D479}"/>
    <dgm:cxn modelId="{17C090DA-FFCB-4A85-8686-FBD19B203759}" type="presOf" srcId="{B66985C5-C4D1-41FD-8CC5-FD9C81DA1FA7}" destId="{BF5529A2-F030-4E53-8900-FB4506A74F2F}" srcOrd="0" destOrd="4" presId="urn:microsoft.com/office/officeart/2005/8/layout/list1"/>
    <dgm:cxn modelId="{213EC872-18C9-4208-80EB-FEF29F1078B4}" srcId="{0BB7D17C-E81F-4500-89E5-6258C95DFB5C}" destId="{61B88017-D03E-4B2D-B192-03FE0ED01053}" srcOrd="7" destOrd="0" parTransId="{7955BBEF-949B-4876-82B6-1A9395737ABE}" sibTransId="{DDDB7451-488A-4B18-A1CE-76B2B801AFF2}"/>
    <dgm:cxn modelId="{26574507-E102-4B83-94EB-647A3E6612DD}" srcId="{0BB7D17C-E81F-4500-89E5-6258C95DFB5C}" destId="{3ECB9714-474F-411A-AAD4-227B3F00788E}" srcOrd="6" destOrd="0" parTransId="{78546F1A-F818-4E99-A07C-B928965827B9}" sibTransId="{A9651890-7110-44AA-9258-BAB9DDA41096}"/>
    <dgm:cxn modelId="{8010AB79-A52F-4FD6-B648-015B7FAE3656}" type="presParOf" srcId="{C338FC59-8464-439F-8D6D-EC3EAA3F9D7F}" destId="{65697438-F48D-4ABF-9377-1D33B95C555D}" srcOrd="0" destOrd="0" presId="urn:microsoft.com/office/officeart/2005/8/layout/list1"/>
    <dgm:cxn modelId="{11125059-5F72-48C0-B7D0-5A3BFBD043CB}" type="presParOf" srcId="{65697438-F48D-4ABF-9377-1D33B95C555D}" destId="{872C03D5-ADD9-417C-9825-911A8884E8CA}" srcOrd="0" destOrd="0" presId="urn:microsoft.com/office/officeart/2005/8/layout/list1"/>
    <dgm:cxn modelId="{A3441C3B-DAC2-4B09-B77D-7DC86710D32C}" type="presParOf" srcId="{65697438-F48D-4ABF-9377-1D33B95C555D}" destId="{174BA1AC-D2AB-4DF6-93DF-707C7D0126BB}" srcOrd="1" destOrd="0" presId="urn:microsoft.com/office/officeart/2005/8/layout/list1"/>
    <dgm:cxn modelId="{1DEA0A3F-61C8-42C9-AD82-2CDE17F1AE4D}" type="presParOf" srcId="{C338FC59-8464-439F-8D6D-EC3EAA3F9D7F}" destId="{436E27A7-81C3-41C9-9676-83C677708625}" srcOrd="1" destOrd="0" presId="urn:microsoft.com/office/officeart/2005/8/layout/list1"/>
    <dgm:cxn modelId="{97F57306-4695-4B91-8C18-87109A68A8B7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Выплата возмещения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ctr"/>
        <a:lstStyle/>
        <a:p>
          <a:pPr marL="114300" defTabSz="0">
            <a:spcAft>
              <a:spcPct val="15000"/>
            </a:spcAft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94A2AC65-0773-402D-925E-424361A57A08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Переходный период:</a:t>
          </a:r>
        </a:p>
      </dgm:t>
    </dgm:pt>
    <dgm:pt modelId="{DD00B80C-8F8C-4103-9C36-44B5C989D723}" type="parTrans" cxnId="{F82725B3-CCBD-467C-A626-873F253A0965}">
      <dgm:prSet/>
      <dgm:spPr/>
      <dgm:t>
        <a:bodyPr/>
        <a:lstStyle/>
        <a:p>
          <a:endParaRPr lang="ru-RU"/>
        </a:p>
      </dgm:t>
    </dgm:pt>
    <dgm:pt modelId="{FAB26268-5AF8-4D16-BED8-93AD0A76D4FC}" type="sibTrans" cxnId="{F82725B3-CCBD-467C-A626-873F253A0965}">
      <dgm:prSet/>
      <dgm:spPr/>
      <dgm:t>
        <a:bodyPr/>
        <a:lstStyle/>
        <a:p>
          <a:endParaRPr lang="ru-RU"/>
        </a:p>
      </dgm:t>
    </dgm:pt>
    <dgm:pt modelId="{9441DDD1-9C52-435B-BD2A-FA2C8A82FBB5}">
      <dgm:prSet custT="1"/>
      <dgm:spPr/>
      <dgm:t>
        <a:bodyPr anchor="ctr"/>
        <a:lstStyle/>
        <a:p>
          <a:pPr marL="216000">
            <a:spcAft>
              <a:spcPct val="15000"/>
            </a:spcAft>
          </a:pPr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31.12.2018 – 20 рабочих дней</a:t>
          </a:r>
        </a:p>
      </dgm:t>
    </dgm:pt>
    <dgm:pt modelId="{0095C47A-5BCF-4979-82D2-9CCCCF770427}" type="parTrans" cxnId="{9FE74C9D-AC42-432C-89AA-F336472727EB}">
      <dgm:prSet/>
      <dgm:spPr/>
      <dgm:t>
        <a:bodyPr/>
        <a:lstStyle/>
        <a:p>
          <a:endParaRPr lang="ru-RU"/>
        </a:p>
      </dgm:t>
    </dgm:pt>
    <dgm:pt modelId="{813CA26B-0707-4DF0-9E9A-7D0E6C7022C6}" type="sibTrans" cxnId="{9FE74C9D-AC42-432C-89AA-F336472727EB}">
      <dgm:prSet/>
      <dgm:spPr/>
      <dgm:t>
        <a:bodyPr/>
        <a:lstStyle/>
        <a:p>
          <a:endParaRPr lang="ru-RU"/>
        </a:p>
      </dgm:t>
    </dgm:pt>
    <dgm:pt modelId="{A12E5470-7CD9-4BEC-AB43-E652DA1A5109}">
      <dgm:prSet custT="1"/>
      <dgm:spPr/>
      <dgm:t>
        <a:bodyPr anchor="ctr"/>
        <a:lstStyle/>
        <a:p>
          <a:pPr marL="216000">
            <a:spcAft>
              <a:spcPct val="15000"/>
            </a:spcAft>
          </a:pPr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31.12.2020 – 15 рабочих дней</a:t>
          </a:r>
        </a:p>
      </dgm:t>
    </dgm:pt>
    <dgm:pt modelId="{2C31D249-8DED-4BD7-88FA-3F105595BFEC}" type="parTrans" cxnId="{D34D3EB7-7716-47EE-AC1D-9F6B668B1D19}">
      <dgm:prSet/>
      <dgm:spPr/>
      <dgm:t>
        <a:bodyPr/>
        <a:lstStyle/>
        <a:p>
          <a:endParaRPr lang="ru-RU"/>
        </a:p>
      </dgm:t>
    </dgm:pt>
    <dgm:pt modelId="{F725A115-4862-4854-A647-7C403A88EF7E}" type="sibTrans" cxnId="{D34D3EB7-7716-47EE-AC1D-9F6B668B1D19}">
      <dgm:prSet/>
      <dgm:spPr/>
      <dgm:t>
        <a:bodyPr/>
        <a:lstStyle/>
        <a:p>
          <a:endParaRPr lang="ru-RU"/>
        </a:p>
      </dgm:t>
    </dgm:pt>
    <dgm:pt modelId="{DFD7183D-23E9-49C8-899D-2D18D262A7B3}">
      <dgm:prSet custT="1"/>
      <dgm:spPr/>
      <dgm:t>
        <a:bodyPr anchor="ctr"/>
        <a:lstStyle/>
        <a:p>
          <a:pPr marL="216000">
            <a:spcAft>
              <a:spcPct val="15000"/>
            </a:spcAft>
          </a:pPr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31.12.2023 – 10 рабочих дней</a:t>
          </a:r>
        </a:p>
      </dgm:t>
    </dgm:pt>
    <dgm:pt modelId="{C81DA612-9A26-4275-9F84-F51AF2E7670D}" type="parTrans" cxnId="{97308A59-01E3-4098-AD4E-13A49F95D16A}">
      <dgm:prSet/>
      <dgm:spPr/>
      <dgm:t>
        <a:bodyPr/>
        <a:lstStyle/>
        <a:p>
          <a:endParaRPr lang="ru-RU"/>
        </a:p>
      </dgm:t>
    </dgm:pt>
    <dgm:pt modelId="{34E44E49-7658-41F7-ABC5-C790F2CB8C22}" type="sibTrans" cxnId="{97308A59-01E3-4098-AD4E-13A49F95D16A}">
      <dgm:prSet/>
      <dgm:spPr/>
      <dgm:t>
        <a:bodyPr/>
        <a:lstStyle/>
        <a:p>
          <a:endParaRPr lang="ru-RU"/>
        </a:p>
      </dgm:t>
    </dgm:pt>
    <dgm:pt modelId="{CF692E2E-D008-4670-8A8A-97409F019121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Запрещается применение франшизы (</a:t>
          </a:r>
          <a:r>
            <a:rPr lang="en-US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co-insurance)</a:t>
          </a: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4308B25D-BFF4-401A-85E5-F089C9FC02A4}" type="parTrans" cxnId="{581DFE6B-7276-497B-A413-D33989CE240D}">
      <dgm:prSet/>
      <dgm:spPr/>
      <dgm:t>
        <a:bodyPr/>
        <a:lstStyle/>
        <a:p>
          <a:endParaRPr lang="ru-RU"/>
        </a:p>
      </dgm:t>
    </dgm:pt>
    <dgm:pt modelId="{A9235D03-0215-482B-8235-E31ADD56199C}" type="sibTrans" cxnId="{581DFE6B-7276-497B-A413-D33989CE240D}">
      <dgm:prSet/>
      <dgm:spPr/>
      <dgm:t>
        <a:bodyPr/>
        <a:lstStyle/>
        <a:p>
          <a:endParaRPr lang="ru-RU"/>
        </a:p>
      </dgm:t>
    </dgm:pt>
    <dgm:pt modelId="{862D6C86-40FB-4080-8CC5-ADB290247310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Возмещение выплачивается без заявления вкладчика – на основании данных банка</a:t>
          </a:r>
        </a:p>
      </dgm:t>
    </dgm:pt>
    <dgm:pt modelId="{452DB88F-AD20-4221-A06D-BC5C6595217B}" type="parTrans" cxnId="{093FB82D-B9E0-44DE-9676-FFE40D8DF359}">
      <dgm:prSet/>
      <dgm:spPr/>
      <dgm:t>
        <a:bodyPr/>
        <a:lstStyle/>
        <a:p>
          <a:endParaRPr lang="ru-RU"/>
        </a:p>
      </dgm:t>
    </dgm:pt>
    <dgm:pt modelId="{8EDF318D-862B-483C-A5C1-C2296CD3814E}" type="sibTrans" cxnId="{093FB82D-B9E0-44DE-9676-FFE40D8DF359}">
      <dgm:prSet/>
      <dgm:spPr/>
      <dgm:t>
        <a:bodyPr/>
        <a:lstStyle/>
        <a:p>
          <a:endParaRPr lang="ru-RU"/>
        </a:p>
      </dgm:t>
    </dgm:pt>
    <dgm:pt modelId="{DEBA7E50-2865-43DB-8458-FC9DE9AAC6D0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Допускается учёт встречных требований, по которым наступил срок исполнения</a:t>
          </a:r>
        </a:p>
      </dgm:t>
    </dgm:pt>
    <dgm:pt modelId="{078FBB3A-7CE6-499C-A228-9D869FD7B66B}" type="parTrans" cxnId="{ABE36795-9D8D-4825-BB30-C22C3966327B}">
      <dgm:prSet/>
      <dgm:spPr/>
      <dgm:t>
        <a:bodyPr/>
        <a:lstStyle/>
        <a:p>
          <a:endParaRPr lang="ru-RU"/>
        </a:p>
      </dgm:t>
    </dgm:pt>
    <dgm:pt modelId="{EAE260FD-F125-405D-ACF5-825E1CED15A4}" type="sibTrans" cxnId="{ABE36795-9D8D-4825-BB30-C22C3966327B}">
      <dgm:prSet/>
      <dgm:spPr/>
      <dgm:t>
        <a:bodyPr/>
        <a:lstStyle/>
        <a:p>
          <a:endParaRPr lang="ru-RU"/>
        </a:p>
      </dgm:t>
    </dgm:pt>
    <dgm:pt modelId="{E390199D-EDD4-4EC8-A51E-A557D6508D9C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Выплата возмещения не производится в случаях, когда по счёту не осуществлялось операций в течение последних 24 месяцев и сумма вклада меньше, чем административные издержки, которые понесла бы ССВ в связи с осуществлением такой выплаты</a:t>
          </a:r>
        </a:p>
      </dgm:t>
    </dgm:pt>
    <dgm:pt modelId="{05BE002A-9E8F-4496-8DA6-9F5F4B576049}" type="parTrans" cxnId="{69CBEE77-0A31-4268-BA8F-10910A409E72}">
      <dgm:prSet/>
      <dgm:spPr/>
      <dgm:t>
        <a:bodyPr/>
        <a:lstStyle/>
        <a:p>
          <a:endParaRPr lang="ru-RU"/>
        </a:p>
      </dgm:t>
    </dgm:pt>
    <dgm:pt modelId="{94D21A7B-5A99-4C28-8D7C-831EE56A31C5}" type="sibTrans" cxnId="{69CBEE77-0A31-4268-BA8F-10910A409E72}">
      <dgm:prSet/>
      <dgm:spPr/>
      <dgm:t>
        <a:bodyPr/>
        <a:lstStyle/>
        <a:p>
          <a:endParaRPr lang="ru-RU"/>
        </a:p>
      </dgm:t>
    </dgm:pt>
    <dgm:pt modelId="{66AC8243-B967-4868-8E50-0454EE63CD04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marL="114300" defTabSz="0">
            <a:spcAft>
              <a:spcPct val="15000"/>
            </a:spcAft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977F85D-F283-4957-9CA4-8F3C151C2E2C}" type="parTrans" cxnId="{B791D6D6-DEC8-4788-8529-C4FD6578BBF3}">
      <dgm:prSet/>
      <dgm:spPr/>
      <dgm:t>
        <a:bodyPr/>
        <a:lstStyle/>
        <a:p>
          <a:endParaRPr lang="ru-RU"/>
        </a:p>
      </dgm:t>
    </dgm:pt>
    <dgm:pt modelId="{5F77C220-CDB1-445E-841D-A4503D735C5F}" type="sibTrans" cxnId="{B791D6D6-DEC8-4788-8529-C4FD6578BBF3}">
      <dgm:prSet/>
      <dgm:spPr/>
      <dgm:t>
        <a:bodyPr/>
        <a:lstStyle/>
        <a:p>
          <a:endParaRPr lang="ru-RU"/>
        </a:p>
      </dgm:t>
    </dgm:pt>
    <dgm:pt modelId="{0F9ACB6B-C6AA-4E7F-8D64-05AD353C7FD2}">
      <dgm:prSet custT="1"/>
      <dgm:spPr/>
      <dgm:t>
        <a:bodyPr anchor="ctr"/>
        <a:lstStyle/>
        <a:p>
          <a:pPr marL="228600">
            <a:spcAft>
              <a:spcPct val="15000"/>
            </a:spcAft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BEF6032-AB3F-4550-B5E4-FEB1537F8E8D}" type="parTrans" cxnId="{637BE8C9-7DE6-4A6C-A62C-2389E34AB498}">
      <dgm:prSet/>
      <dgm:spPr/>
      <dgm:t>
        <a:bodyPr/>
        <a:lstStyle/>
        <a:p>
          <a:endParaRPr lang="ru-RU"/>
        </a:p>
      </dgm:t>
    </dgm:pt>
    <dgm:pt modelId="{686BB49E-3931-4405-8C0F-9BEF52944301}" type="sibTrans" cxnId="{637BE8C9-7DE6-4A6C-A62C-2389E34AB498}">
      <dgm:prSet/>
      <dgm:spPr/>
      <dgm:t>
        <a:bodyPr/>
        <a:lstStyle/>
        <a:p>
          <a:endParaRPr lang="ru-RU"/>
        </a:p>
      </dgm:t>
    </dgm:pt>
    <dgm:pt modelId="{2A194E2A-C893-4349-8F0A-30A0278947B6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8347FC8-6BD6-4030-B22F-121876CE77C2}" type="parTrans" cxnId="{E3FAAB81-839B-4E93-A74A-1EB8A7A113BD}">
      <dgm:prSet/>
      <dgm:spPr/>
      <dgm:t>
        <a:bodyPr/>
        <a:lstStyle/>
        <a:p>
          <a:endParaRPr lang="ru-RU"/>
        </a:p>
      </dgm:t>
    </dgm:pt>
    <dgm:pt modelId="{6F93A112-A399-4548-AC3B-2E59BBE3DBAE}" type="sibTrans" cxnId="{E3FAAB81-839B-4E93-A74A-1EB8A7A113BD}">
      <dgm:prSet/>
      <dgm:spPr/>
      <dgm:t>
        <a:bodyPr/>
        <a:lstStyle/>
        <a:p>
          <a:endParaRPr lang="ru-RU"/>
        </a:p>
      </dgm:t>
    </dgm:pt>
    <dgm:pt modelId="{6A2C46FE-B0CF-4AA4-BCD5-40753A871729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ACA470F-52E2-445B-8424-8C98ED1AE338}" type="parTrans" cxnId="{D1612473-E1FA-40D7-871C-AF1A5AC3D5AB}">
      <dgm:prSet/>
      <dgm:spPr/>
      <dgm:t>
        <a:bodyPr/>
        <a:lstStyle/>
        <a:p>
          <a:endParaRPr lang="ru-RU"/>
        </a:p>
      </dgm:t>
    </dgm:pt>
    <dgm:pt modelId="{A1B85813-9EEB-41AE-9966-699ABE37C27C}" type="sibTrans" cxnId="{D1612473-E1FA-40D7-871C-AF1A5AC3D5AB}">
      <dgm:prSet/>
      <dgm:spPr/>
      <dgm:t>
        <a:bodyPr/>
        <a:lstStyle/>
        <a:p>
          <a:endParaRPr lang="ru-RU"/>
        </a:p>
      </dgm:t>
    </dgm:pt>
    <dgm:pt modelId="{830E36DD-06BA-4D98-AB58-F6AAF35A304F}">
      <dgm:prSet custT="1"/>
      <dgm:spPr/>
      <dgm:t>
        <a:bodyPr anchor="ctr"/>
        <a:lstStyle/>
        <a:p>
          <a:pPr marL="114300">
            <a:spcAft>
              <a:spcPct val="15000"/>
            </a:spcAft>
          </a:pP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40652BEF-80AA-4AED-92A4-F35FCA4AD75B}" type="parTrans" cxnId="{7DC4FFC0-5936-4707-909F-7D896A7869EA}">
      <dgm:prSet/>
      <dgm:spPr/>
      <dgm:t>
        <a:bodyPr/>
        <a:lstStyle/>
        <a:p>
          <a:endParaRPr lang="ru-RU"/>
        </a:p>
      </dgm:t>
    </dgm:pt>
    <dgm:pt modelId="{AB39DBA1-0733-46A0-ABAC-827D3C789783}" type="sibTrans" cxnId="{7DC4FFC0-5936-4707-909F-7D896A7869EA}">
      <dgm:prSet/>
      <dgm:spPr/>
      <dgm:t>
        <a:bodyPr/>
        <a:lstStyle/>
        <a:p>
          <a:endParaRPr lang="ru-RU"/>
        </a:p>
      </dgm:t>
    </dgm:pt>
    <dgm:pt modelId="{126DFC34-277A-46B7-91A8-C479B9DCE86E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marL="114300" defTabSz="0">
            <a:spcAft>
              <a:spcPct val="15000"/>
            </a:spcAft>
          </a:pP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Возмещение по вкладу должно быть выплачено в течение семи рабочих дней с даты, когда надзорный орган установил неспособность банка выплачивать вклады, – действует с 2024 г.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9F49760-4BA9-4985-8D90-E01354AA592B}" type="parTrans" cxnId="{86FDF3BB-63B4-4B79-B5F2-80C884E79F1E}">
      <dgm:prSet/>
      <dgm:spPr/>
      <dgm:t>
        <a:bodyPr/>
        <a:lstStyle/>
        <a:p>
          <a:endParaRPr lang="ru-RU"/>
        </a:p>
      </dgm:t>
    </dgm:pt>
    <dgm:pt modelId="{A9376BB7-5D43-4427-8626-A69C67DA5638}" type="sibTrans" cxnId="{86FDF3BB-63B4-4B79-B5F2-80C884E79F1E}">
      <dgm:prSet/>
      <dgm:spPr/>
      <dgm:t>
        <a:bodyPr/>
        <a:lstStyle/>
        <a:p>
          <a:endParaRPr lang="ru-RU"/>
        </a:p>
      </dgm:t>
    </dgm:pt>
    <dgm:pt modelId="{98EF5F5B-BB9E-422D-A1A1-E5CB8E84F1D9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marL="114300" defTabSz="0">
            <a:spcAft>
              <a:spcPct val="15000"/>
            </a:spcAft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D5AA5D3-B7C8-422B-9935-48B3E92B31A3}" type="parTrans" cxnId="{E117E63C-E56B-4D9B-815B-D2C737657D15}">
      <dgm:prSet/>
      <dgm:spPr/>
      <dgm:t>
        <a:bodyPr/>
        <a:lstStyle/>
        <a:p>
          <a:endParaRPr lang="ru-RU"/>
        </a:p>
      </dgm:t>
    </dgm:pt>
    <dgm:pt modelId="{1F9379A2-0497-4210-A07B-07512198F2AE}" type="sibTrans" cxnId="{E117E63C-E56B-4D9B-815B-D2C737657D15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22866" custLinFactNeighborY="-26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82863" custLinFactNeighborY="2493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3AD6B232-4ABC-4DEC-BF34-C0B28B0A2C2E}" type="presOf" srcId="{A12E5470-7CD9-4BEC-AB43-E652DA1A5109}" destId="{BF5529A2-F030-4E53-8900-FB4506A74F2F}" srcOrd="0" destOrd="5" presId="urn:microsoft.com/office/officeart/2005/8/layout/list1"/>
    <dgm:cxn modelId="{7A608656-F841-40E8-B2FA-10C5BBE8AFE6}" type="presOf" srcId="{DFD7183D-23E9-49C8-899D-2D18D262A7B3}" destId="{BF5529A2-F030-4E53-8900-FB4506A74F2F}" srcOrd="0" destOrd="6" presId="urn:microsoft.com/office/officeart/2005/8/layout/list1"/>
    <dgm:cxn modelId="{581DFE6B-7276-497B-A413-D33989CE240D}" srcId="{0BB7D17C-E81F-4500-89E5-6258C95DFB5C}" destId="{CF692E2E-D008-4670-8A8A-97409F019121}" srcOrd="4" destOrd="0" parTransId="{4308B25D-BFF4-401A-85E5-F089C9FC02A4}" sibTransId="{A9235D03-0215-482B-8235-E31ADD56199C}"/>
    <dgm:cxn modelId="{9FE74C9D-AC42-432C-89AA-F336472727EB}" srcId="{94A2AC65-0773-402D-925E-424361A57A08}" destId="{9441DDD1-9C52-435B-BD2A-FA2C8A82FBB5}" srcOrd="0" destOrd="0" parTransId="{0095C47A-5BCF-4979-82D2-9CCCCF770427}" sibTransId="{813CA26B-0707-4DF0-9E9A-7D0E6C7022C6}"/>
    <dgm:cxn modelId="{97308A59-01E3-4098-AD4E-13A49F95D16A}" srcId="{94A2AC65-0773-402D-925E-424361A57A08}" destId="{DFD7183D-23E9-49C8-899D-2D18D262A7B3}" srcOrd="2" destOrd="0" parTransId="{C81DA612-9A26-4275-9F84-F51AF2E7670D}" sibTransId="{34E44E49-7658-41F7-ABC5-C790F2CB8C22}"/>
    <dgm:cxn modelId="{69CBEE77-0A31-4268-BA8F-10910A409E72}" srcId="{0BB7D17C-E81F-4500-89E5-6258C95DFB5C}" destId="{E390199D-EDD4-4EC8-A51E-A557D6508D9C}" srcOrd="10" destOrd="0" parTransId="{05BE002A-9E8F-4496-8DA6-9F5F4B576049}" sibTransId="{94D21A7B-5A99-4C28-8D7C-831EE56A31C5}"/>
    <dgm:cxn modelId="{E3FAAB81-839B-4E93-A74A-1EB8A7A113BD}" srcId="{0BB7D17C-E81F-4500-89E5-6258C95DFB5C}" destId="{2A194E2A-C893-4349-8F0A-30A0278947B6}" srcOrd="5" destOrd="0" parTransId="{D8347FC8-6BD6-4030-B22F-121876CE77C2}" sibTransId="{6F93A112-A399-4548-AC3B-2E59BBE3DBAE}"/>
    <dgm:cxn modelId="{5846B1DE-5628-4DAB-A016-D0A110F42035}" type="presOf" srcId="{126DFC34-277A-46B7-91A8-C479B9DCE86E}" destId="{BF5529A2-F030-4E53-8900-FB4506A74F2F}" srcOrd="0" destOrd="1" presId="urn:microsoft.com/office/officeart/2005/8/layout/list1"/>
    <dgm:cxn modelId="{2C1DC0EE-4CA6-480A-98A9-948EF24FD034}" type="presOf" srcId="{CF692E2E-D008-4670-8A8A-97409F019121}" destId="{BF5529A2-F030-4E53-8900-FB4506A74F2F}" srcOrd="0" destOrd="8" presId="urn:microsoft.com/office/officeart/2005/8/layout/list1"/>
    <dgm:cxn modelId="{D1612473-E1FA-40D7-871C-AF1A5AC3D5AB}" srcId="{0BB7D17C-E81F-4500-89E5-6258C95DFB5C}" destId="{6A2C46FE-B0CF-4AA4-BCD5-40753A871729}" srcOrd="7" destOrd="0" parTransId="{EACA470F-52E2-445B-8424-8C98ED1AE338}" sibTransId="{A1B85813-9EEB-41AE-9966-699ABE37C27C}"/>
    <dgm:cxn modelId="{5B8E5956-B835-44BA-90CB-6C1BEB2478C4}" type="presOf" srcId="{94A2AC65-0773-402D-925E-424361A57A08}" destId="{BF5529A2-F030-4E53-8900-FB4506A74F2F}" srcOrd="0" destOrd="3" presId="urn:microsoft.com/office/officeart/2005/8/layout/list1"/>
    <dgm:cxn modelId="{41F60820-E0BA-4166-AEED-A4F185C02668}" type="presOf" srcId="{E390199D-EDD4-4EC8-A51E-A557D6508D9C}" destId="{BF5529A2-F030-4E53-8900-FB4506A74F2F}" srcOrd="0" destOrd="14" presId="urn:microsoft.com/office/officeart/2005/8/layout/list1"/>
    <dgm:cxn modelId="{D34D3EB7-7716-47EE-AC1D-9F6B668B1D19}" srcId="{94A2AC65-0773-402D-925E-424361A57A08}" destId="{A12E5470-7CD9-4BEC-AB43-E652DA1A5109}" srcOrd="1" destOrd="0" parTransId="{2C31D249-8DED-4BD7-88FA-3F105595BFEC}" sibTransId="{F725A115-4862-4854-A647-7C403A88EF7E}"/>
    <dgm:cxn modelId="{242D4EBE-37C0-4174-8974-5C860E448142}" type="presOf" srcId="{DEBA7E50-2865-43DB-8458-FC9DE9AAC6D0}" destId="{BF5529A2-F030-4E53-8900-FB4506A74F2F}" srcOrd="0" destOrd="12" presId="urn:microsoft.com/office/officeart/2005/8/layout/list1"/>
    <dgm:cxn modelId="{3F4BFDD2-6ED4-4A2D-AB9A-33403B02638A}" type="presOf" srcId="{98EF5F5B-BB9E-422D-A1A1-E5CB8E84F1D9}" destId="{BF5529A2-F030-4E53-8900-FB4506A74F2F}" srcOrd="0" destOrd="0" presId="urn:microsoft.com/office/officeart/2005/8/layout/list1"/>
    <dgm:cxn modelId="{B791D6D6-DEC8-4788-8529-C4FD6578BBF3}" srcId="{0BB7D17C-E81F-4500-89E5-6258C95DFB5C}" destId="{66AC8243-B967-4868-8E50-0454EE63CD04}" srcOrd="2" destOrd="0" parTransId="{5977F85D-F283-4957-9CA4-8F3C151C2E2C}" sibTransId="{5F77C220-CDB1-445E-841D-A4503D735C5F}"/>
    <dgm:cxn modelId="{95FE6812-8DF0-4E3A-87F8-CC0D70FC6480}" type="presOf" srcId="{9441DDD1-9C52-435B-BD2A-FA2C8A82FBB5}" destId="{BF5529A2-F030-4E53-8900-FB4506A74F2F}" srcOrd="0" destOrd="4" presId="urn:microsoft.com/office/officeart/2005/8/layout/list1"/>
    <dgm:cxn modelId="{1A457B72-D97F-4E67-9457-DD32F8D29D41}" type="presOf" srcId="{2A194E2A-C893-4349-8F0A-30A0278947B6}" destId="{BF5529A2-F030-4E53-8900-FB4506A74F2F}" srcOrd="0" destOrd="9" presId="urn:microsoft.com/office/officeart/2005/8/layout/list1"/>
    <dgm:cxn modelId="{F97275CA-53D5-49AF-9D1D-D33853C11E2D}" type="presOf" srcId="{862D6C86-40FB-4080-8CC5-ADB290247310}" destId="{BF5529A2-F030-4E53-8900-FB4506A74F2F}" srcOrd="0" destOrd="10" presId="urn:microsoft.com/office/officeart/2005/8/layout/list1"/>
    <dgm:cxn modelId="{B63296A1-D572-4EEB-8B44-1D861DC391E7}" type="presOf" srcId="{61B88017-D03E-4B2D-B192-03FE0ED01053}" destId="{BF5529A2-F030-4E53-8900-FB4506A74F2F}" srcOrd="0" destOrd="15" presId="urn:microsoft.com/office/officeart/2005/8/layout/list1"/>
    <dgm:cxn modelId="{7DC4FFC0-5936-4707-909F-7D896A7869EA}" srcId="{0BB7D17C-E81F-4500-89E5-6258C95DFB5C}" destId="{830E36DD-06BA-4D98-AB58-F6AAF35A304F}" srcOrd="9" destOrd="0" parTransId="{40652BEF-80AA-4AED-92A4-F35FCA4AD75B}" sibTransId="{AB39DBA1-0733-46A0-ABAC-827D3C789783}"/>
    <dgm:cxn modelId="{D7006F21-A7FB-453B-827D-F70B3995E215}" type="presOf" srcId="{0F9ACB6B-C6AA-4E7F-8D64-05AD353C7FD2}" destId="{BF5529A2-F030-4E53-8900-FB4506A74F2F}" srcOrd="0" destOrd="7" presId="urn:microsoft.com/office/officeart/2005/8/layout/list1"/>
    <dgm:cxn modelId="{E7C67AFC-C71A-4DB1-A31F-E9D447DBC77C}" type="presOf" srcId="{66AC8243-B967-4868-8E50-0454EE63CD04}" destId="{BF5529A2-F030-4E53-8900-FB4506A74F2F}" srcOrd="0" destOrd="2" presId="urn:microsoft.com/office/officeart/2005/8/layout/list1"/>
    <dgm:cxn modelId="{86FDF3BB-63B4-4B79-B5F2-80C884E79F1E}" srcId="{0BB7D17C-E81F-4500-89E5-6258C95DFB5C}" destId="{126DFC34-277A-46B7-91A8-C479B9DCE86E}" srcOrd="1" destOrd="0" parTransId="{39F49760-4BA9-4985-8D90-E01354AA592B}" sibTransId="{A9376BB7-5D43-4427-8626-A69C67DA5638}"/>
    <dgm:cxn modelId="{2650EBE0-C193-481F-87FD-629EF0E7707B}" type="presOf" srcId="{0BB7D17C-E81F-4500-89E5-6258C95DFB5C}" destId="{174BA1AC-D2AB-4DF6-93DF-707C7D0126BB}" srcOrd="1" destOrd="0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093FB82D-B9E0-44DE-9676-FFE40D8DF359}" srcId="{0BB7D17C-E81F-4500-89E5-6258C95DFB5C}" destId="{862D6C86-40FB-4080-8CC5-ADB290247310}" srcOrd="6" destOrd="0" parTransId="{452DB88F-AD20-4221-A06D-BC5C6595217B}" sibTransId="{8EDF318D-862B-483C-A5C1-C2296CD3814E}"/>
    <dgm:cxn modelId="{B0DBD8B5-37F5-436D-B038-BC089D4BDD23}" type="presOf" srcId="{14513A81-9D38-4349-B6AD-E35E528DA503}" destId="{C338FC59-8464-439F-8D6D-EC3EAA3F9D7F}" srcOrd="0" destOrd="0" presId="urn:microsoft.com/office/officeart/2005/8/layout/list1"/>
    <dgm:cxn modelId="{4D26C06D-C64E-4DF8-A62C-97D72FD79A72}" type="presOf" srcId="{0BB7D17C-E81F-4500-89E5-6258C95DFB5C}" destId="{872C03D5-ADD9-417C-9825-911A8884E8CA}" srcOrd="0" destOrd="0" presId="urn:microsoft.com/office/officeart/2005/8/layout/list1"/>
    <dgm:cxn modelId="{6FD6594C-57DC-4799-84FA-AEFA77214663}" type="presOf" srcId="{830E36DD-06BA-4D98-AB58-F6AAF35A304F}" destId="{BF5529A2-F030-4E53-8900-FB4506A74F2F}" srcOrd="0" destOrd="13" presId="urn:microsoft.com/office/officeart/2005/8/layout/list1"/>
    <dgm:cxn modelId="{F7DA923B-822F-4653-87AC-EF575FFA41AA}" type="presOf" srcId="{6A2C46FE-B0CF-4AA4-BCD5-40753A871729}" destId="{BF5529A2-F030-4E53-8900-FB4506A74F2F}" srcOrd="0" destOrd="11" presId="urn:microsoft.com/office/officeart/2005/8/layout/list1"/>
    <dgm:cxn modelId="{637BE8C9-7DE6-4A6C-A62C-2389E34AB498}" srcId="{94A2AC65-0773-402D-925E-424361A57A08}" destId="{0F9ACB6B-C6AA-4E7F-8D64-05AD353C7FD2}" srcOrd="3" destOrd="0" parTransId="{5BEF6032-AB3F-4550-B5E4-FEB1537F8E8D}" sibTransId="{686BB49E-3931-4405-8C0F-9BEF52944301}"/>
    <dgm:cxn modelId="{F82725B3-CCBD-467C-A626-873F253A0965}" srcId="{0BB7D17C-E81F-4500-89E5-6258C95DFB5C}" destId="{94A2AC65-0773-402D-925E-424361A57A08}" srcOrd="3" destOrd="0" parTransId="{DD00B80C-8F8C-4103-9C36-44B5C989D723}" sibTransId="{FAB26268-5AF8-4D16-BED8-93AD0A76D4FC}"/>
    <dgm:cxn modelId="{ABE36795-9D8D-4825-BB30-C22C3966327B}" srcId="{0BB7D17C-E81F-4500-89E5-6258C95DFB5C}" destId="{DEBA7E50-2865-43DB-8458-FC9DE9AAC6D0}" srcOrd="8" destOrd="0" parTransId="{078FBB3A-7CE6-499C-A228-9D869FD7B66B}" sibTransId="{EAE260FD-F125-405D-ACF5-825E1CED15A4}"/>
    <dgm:cxn modelId="{E117E63C-E56B-4D9B-815B-D2C737657D15}" srcId="{0BB7D17C-E81F-4500-89E5-6258C95DFB5C}" destId="{98EF5F5B-BB9E-422D-A1A1-E5CB8E84F1D9}" srcOrd="0" destOrd="0" parTransId="{ED5AA5D3-B7C8-422B-9935-48B3E92B31A3}" sibTransId="{1F9379A2-0497-4210-A07B-07512198F2AE}"/>
    <dgm:cxn modelId="{213EC872-18C9-4208-80EB-FEF29F1078B4}" srcId="{0BB7D17C-E81F-4500-89E5-6258C95DFB5C}" destId="{61B88017-D03E-4B2D-B192-03FE0ED01053}" srcOrd="11" destOrd="0" parTransId="{7955BBEF-949B-4876-82B6-1A9395737ABE}" sibTransId="{DDDB7451-488A-4B18-A1CE-76B2B801AFF2}"/>
    <dgm:cxn modelId="{975B6148-129E-467B-B234-411075313A2E}" type="presParOf" srcId="{C338FC59-8464-439F-8D6D-EC3EAA3F9D7F}" destId="{65697438-F48D-4ABF-9377-1D33B95C555D}" srcOrd="0" destOrd="0" presId="urn:microsoft.com/office/officeart/2005/8/layout/list1"/>
    <dgm:cxn modelId="{F5D3C4D7-F304-469B-9AD0-71AE6D666FDC}" type="presParOf" srcId="{65697438-F48D-4ABF-9377-1D33B95C555D}" destId="{872C03D5-ADD9-417C-9825-911A8884E8CA}" srcOrd="0" destOrd="0" presId="urn:microsoft.com/office/officeart/2005/8/layout/list1"/>
    <dgm:cxn modelId="{12AEBBB2-78D1-4AF4-8464-B31411901F3D}" type="presParOf" srcId="{65697438-F48D-4ABF-9377-1D33B95C555D}" destId="{174BA1AC-D2AB-4DF6-93DF-707C7D0126BB}" srcOrd="1" destOrd="0" presId="urn:microsoft.com/office/officeart/2005/8/layout/list1"/>
    <dgm:cxn modelId="{19B52656-C52A-490E-B811-86E63E46B141}" type="presParOf" srcId="{C338FC59-8464-439F-8D6D-EC3EAA3F9D7F}" destId="{436E27A7-81C3-41C9-9676-83C677708625}" srcOrd="1" destOrd="0" presId="urn:microsoft.com/office/officeart/2005/8/layout/list1"/>
    <dgm:cxn modelId="{11CFC550-6F8F-4C24-91E4-32C3E3416913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Очерёдность удовлетворения требований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Финансирование ССВ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E866B454-AD59-41BB-83E5-09742DE165E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Застрахованная часть вкладов (в пределах лимита) и требования ССВ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C662C6A-B9C4-47C6-BA75-BE5A018542E8}" type="parTrans" cxnId="{E3E66DFB-2081-4174-B6A3-50ACE45CA45B}">
      <dgm:prSet/>
      <dgm:spPr/>
      <dgm:t>
        <a:bodyPr/>
        <a:lstStyle/>
        <a:p>
          <a:endParaRPr lang="ru-RU"/>
        </a:p>
      </dgm:t>
    </dgm:pt>
    <dgm:pt modelId="{3D3FFEE8-90D0-44DA-A3BC-0BA4F273AFE7}" type="sibTrans" cxnId="{E3E66DFB-2081-4174-B6A3-50ACE45CA45B}">
      <dgm:prSet/>
      <dgm:spPr/>
      <dgm:t>
        <a:bodyPr/>
        <a:lstStyle/>
        <a:p>
          <a:endParaRPr lang="ru-RU"/>
        </a:p>
      </dgm:t>
    </dgm:pt>
    <dgm:pt modelId="{40F2C288-BA0A-4E81-A157-931BDDBA798A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Целевой размер фонда – 0,8% страховой ответственности (к 2024 г.)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932F4E1-06B3-4FA4-A91F-F457DBC13F2B}" type="parTrans" cxnId="{ABC53501-9B40-4335-A633-4C7AF0241AE2}">
      <dgm:prSet/>
      <dgm:spPr/>
      <dgm:t>
        <a:bodyPr/>
        <a:lstStyle/>
        <a:p>
          <a:endParaRPr lang="ru-RU"/>
        </a:p>
      </dgm:t>
    </dgm:pt>
    <dgm:pt modelId="{9ADCEA05-2AE2-4D55-9EB8-362FB703BAA7}" type="sibTrans" cxnId="{ABC53501-9B40-4335-A633-4C7AF0241AE2}">
      <dgm:prSet/>
      <dgm:spPr/>
      <dgm:t>
        <a:bodyPr/>
        <a:lstStyle/>
        <a:p>
          <a:endParaRPr lang="ru-RU"/>
        </a:p>
      </dgm:t>
    </dgm:pt>
    <dgm:pt modelId="{D6BF300E-5AB1-4274-A263-30D854B1199F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Незастрахованная часть вкладов (сверх лимита возмещения)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B94E8C9-C074-473C-BD33-CF76EC31A35B}" type="parTrans" cxnId="{1878B658-1979-4D18-914C-6843C0C3B4E4}">
      <dgm:prSet/>
      <dgm:spPr/>
      <dgm:t>
        <a:bodyPr/>
        <a:lstStyle/>
        <a:p>
          <a:endParaRPr lang="ru-RU"/>
        </a:p>
      </dgm:t>
    </dgm:pt>
    <dgm:pt modelId="{DE6A3243-3AD1-4083-BF25-E1A7AD937C02}" type="sibTrans" cxnId="{1878B658-1979-4D18-914C-6843C0C3B4E4}">
      <dgm:prSet/>
      <dgm:spPr/>
      <dgm:t>
        <a:bodyPr/>
        <a:lstStyle/>
        <a:p>
          <a:endParaRPr lang="ru-RU"/>
        </a:p>
      </dgm:t>
    </dgm:pt>
    <dgm:pt modelId="{E8BEBF25-25A1-451C-8A29-4D5D6F53CB1F}">
      <dgm:prSet custT="1"/>
      <dgm:spPr/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Прочие кредиторы</a:t>
          </a:r>
        </a:p>
      </dgm:t>
    </dgm:pt>
    <dgm:pt modelId="{F801A3B3-7750-41C9-863D-C015A466E406}" type="parTrans" cxnId="{B3112FD5-0AE5-4F87-B704-6E11424E78D5}">
      <dgm:prSet/>
      <dgm:spPr/>
      <dgm:t>
        <a:bodyPr/>
        <a:lstStyle/>
        <a:p>
          <a:endParaRPr lang="ru-RU"/>
        </a:p>
      </dgm:t>
    </dgm:pt>
    <dgm:pt modelId="{553AF15C-DD49-47CA-B35F-05EEF6F6C4F1}" type="sibTrans" cxnId="{B3112FD5-0AE5-4F87-B704-6E11424E78D5}">
      <dgm:prSet/>
      <dgm:spPr/>
      <dgm:t>
        <a:bodyPr/>
        <a:lstStyle/>
        <a:p>
          <a:endParaRPr lang="ru-RU"/>
        </a:p>
      </dgm:t>
    </dgm:pt>
    <dgm:pt modelId="{394A2E72-397A-4A5F-8887-5CDD3EF4F69E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Взносы с учётом рисков (по единой методике)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A047D60-337C-4157-B367-F2F50FEF7765}" type="parTrans" cxnId="{BC1B22EB-0C19-4031-9781-C0D8374EC555}">
      <dgm:prSet/>
      <dgm:spPr/>
      <dgm:t>
        <a:bodyPr/>
        <a:lstStyle/>
        <a:p>
          <a:endParaRPr lang="ru-RU"/>
        </a:p>
      </dgm:t>
    </dgm:pt>
    <dgm:pt modelId="{AA15B9EC-56D7-4F48-83BC-61A79CFC7C05}" type="sibTrans" cxnId="{BC1B22EB-0C19-4031-9781-C0D8374EC555}">
      <dgm:prSet/>
      <dgm:spPr/>
      <dgm:t>
        <a:bodyPr/>
        <a:lstStyle/>
        <a:p>
          <a:endParaRPr lang="ru-RU"/>
        </a:p>
      </dgm:t>
    </dgm:pt>
    <dgm:pt modelId="{15123826-FD83-4EF5-A540-F67A086DC625}">
      <dgm:prSet custT="1"/>
      <dgm:spPr/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Расчётная база – застрахованная часть вкладов (страховая ответственность)</a:t>
          </a:r>
        </a:p>
      </dgm:t>
    </dgm:pt>
    <dgm:pt modelId="{1D3C8869-548B-46E8-9CB2-FD7B6ED3CB33}" type="parTrans" cxnId="{9528F73E-7930-4D56-BDD0-AE25BD848C53}">
      <dgm:prSet/>
      <dgm:spPr/>
      <dgm:t>
        <a:bodyPr/>
        <a:lstStyle/>
        <a:p>
          <a:endParaRPr lang="ru-RU"/>
        </a:p>
      </dgm:t>
    </dgm:pt>
    <dgm:pt modelId="{CCF43A3D-D584-496F-9A2F-7B928944DC65}" type="sibTrans" cxnId="{9528F73E-7930-4D56-BDD0-AE25BD848C53}">
      <dgm:prSet/>
      <dgm:spPr/>
      <dgm:t>
        <a:bodyPr/>
        <a:lstStyle/>
        <a:p>
          <a:endParaRPr lang="ru-RU"/>
        </a:p>
      </dgm:t>
    </dgm:pt>
    <dgm:pt modelId="{C7A9F8BD-E9DA-4783-A68C-D8FA09EF508B}">
      <dgm:prSet custT="1"/>
      <dgm:spPr/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Экстраординарные взносы – до 0,5% в год </a:t>
          </a:r>
        </a:p>
      </dgm:t>
    </dgm:pt>
    <dgm:pt modelId="{E2F81C4C-FDBA-4E9F-A19D-484C5E5049CC}" type="parTrans" cxnId="{468E3526-D2A6-4C31-9D0F-2D1DDCEB9493}">
      <dgm:prSet/>
      <dgm:spPr/>
      <dgm:t>
        <a:bodyPr/>
        <a:lstStyle/>
        <a:p>
          <a:endParaRPr lang="ru-RU"/>
        </a:p>
      </dgm:t>
    </dgm:pt>
    <dgm:pt modelId="{AEDD190F-7561-4CD2-8C39-20E6434AE755}" type="sibTrans" cxnId="{468E3526-D2A6-4C31-9D0F-2D1DDCEB9493}">
      <dgm:prSet/>
      <dgm:spPr/>
      <dgm:t>
        <a:bodyPr/>
        <a:lstStyle/>
        <a:p>
          <a:endParaRPr lang="ru-RU"/>
        </a:p>
      </dgm:t>
    </dgm:pt>
    <dgm:pt modelId="{84576668-8D1D-4874-B03F-F8832587B6C6}">
      <dgm:prSet custT="1"/>
      <dgm:spPr/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Добровольные заимствования между национальными ССВ</a:t>
          </a:r>
        </a:p>
      </dgm:t>
    </dgm:pt>
    <dgm:pt modelId="{08548CE8-EB78-4175-BF1B-A8E656DD1038}" type="parTrans" cxnId="{694C72E5-1DEF-482D-86FC-9EF1A77E57FE}">
      <dgm:prSet/>
      <dgm:spPr/>
      <dgm:t>
        <a:bodyPr/>
        <a:lstStyle/>
        <a:p>
          <a:endParaRPr lang="ru-RU"/>
        </a:p>
      </dgm:t>
    </dgm:pt>
    <dgm:pt modelId="{9DBA77D1-216E-44F7-B9E1-C7A653B2D1B8}" type="sibTrans" cxnId="{694C72E5-1DEF-482D-86FC-9EF1A77E57FE}">
      <dgm:prSet/>
      <dgm:spPr/>
      <dgm:t>
        <a:bodyPr/>
        <a:lstStyle/>
        <a:p>
          <a:endParaRPr lang="ru-RU"/>
        </a:p>
      </dgm:t>
    </dgm:pt>
    <dgm:pt modelId="{3CC1B812-94AD-4E16-8B1E-1128950B578F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Обязанности банков</a:t>
          </a:r>
        </a:p>
      </dgm:t>
    </dgm:pt>
    <dgm:pt modelId="{CE700A91-9DB1-4951-AABD-668ECFC1DBB8}" type="parTrans" cxnId="{BB743BFA-A9E9-40CD-90C3-8E73A71DE67A}">
      <dgm:prSet/>
      <dgm:spPr/>
      <dgm:t>
        <a:bodyPr/>
        <a:lstStyle/>
        <a:p>
          <a:endParaRPr lang="ru-RU"/>
        </a:p>
      </dgm:t>
    </dgm:pt>
    <dgm:pt modelId="{9E98BFA3-4E8E-4674-9876-E6054DD0D952}" type="sibTrans" cxnId="{BB743BFA-A9E9-40CD-90C3-8E73A71DE67A}">
      <dgm:prSet/>
      <dgm:spPr/>
      <dgm:t>
        <a:bodyPr/>
        <a:lstStyle/>
        <a:p>
          <a:endParaRPr lang="ru-RU"/>
        </a:p>
      </dgm:t>
    </dgm:pt>
    <dgm:pt modelId="{526498A2-24C7-4F66-BA26-0DE6104A9743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Маркировать в учёте страхуемые вклады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1FD1AA7-3F08-42A3-A45F-AD4317F4F4C3}" type="parTrans" cxnId="{D6F858E1-709F-48CF-97C8-7435EE3B8B44}">
      <dgm:prSet/>
      <dgm:spPr/>
      <dgm:t>
        <a:bodyPr/>
        <a:lstStyle/>
        <a:p>
          <a:endParaRPr lang="ru-RU"/>
        </a:p>
      </dgm:t>
    </dgm:pt>
    <dgm:pt modelId="{11365789-9470-4753-A2A7-DD752305A38E}" type="sibTrans" cxnId="{D6F858E1-709F-48CF-97C8-7435EE3B8B44}">
      <dgm:prSet/>
      <dgm:spPr/>
      <dgm:t>
        <a:bodyPr/>
        <a:lstStyle/>
        <a:p>
          <a:endParaRPr lang="ru-RU"/>
        </a:p>
      </dgm:t>
    </dgm:pt>
    <dgm:pt modelId="{9AE017F9-0436-4982-958E-0EE97DB3B7F2}">
      <dgm:prSet custT="1"/>
      <dgm:spPr/>
      <dgm:t>
        <a:bodyPr anchor="b"/>
        <a:lstStyle/>
        <a:p>
          <a:pPr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Уведомлять вкладчиков о страховании вкладов: новых – путём вручения под роспись информационного листка (единая форма – приложение к Директиве), действующих – на выписках по счёту (не реже чем ежегодно)</a:t>
          </a:r>
        </a:p>
      </dgm:t>
    </dgm:pt>
    <dgm:pt modelId="{BF925E52-790B-4572-A7FE-1D717E982E9D}" type="parTrans" cxnId="{3283A0BB-1471-41EF-BD9B-313FFBB547EC}">
      <dgm:prSet/>
      <dgm:spPr/>
      <dgm:t>
        <a:bodyPr/>
        <a:lstStyle/>
        <a:p>
          <a:endParaRPr lang="ru-RU"/>
        </a:p>
      </dgm:t>
    </dgm:pt>
    <dgm:pt modelId="{D2A86C99-0558-415D-BA5B-26F2234D7D45}" type="sibTrans" cxnId="{3283A0BB-1471-41EF-BD9B-313FFBB547EC}">
      <dgm:prSet/>
      <dgm:spPr/>
      <dgm:t>
        <a:bodyPr/>
        <a:lstStyle/>
        <a:p>
          <a:endParaRPr lang="ru-RU"/>
        </a:p>
      </dgm:t>
    </dgm:pt>
    <dgm:pt modelId="{354D159F-5EB5-4C87-BE89-A23343430E33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любой момент по требованию ССВ предоставлять информацию о совокупной сумме вкладов любого вкладчика (</a:t>
          </a:r>
          <a:r>
            <a:rPr lang="ru-RU" sz="135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Single</a:t>
          </a: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</a:t>
          </a:r>
          <a:r>
            <a:rPr lang="ru-RU" sz="135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Customer</a:t>
          </a: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</a:t>
          </a:r>
          <a:r>
            <a:rPr lang="ru-RU" sz="135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View</a:t>
          </a: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)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CAD99CD-56F4-48D1-868F-89DDF17A2E64}" type="parTrans" cxnId="{55E4FC53-8023-4D06-9C29-060C5F01E091}">
      <dgm:prSet/>
      <dgm:spPr/>
      <dgm:t>
        <a:bodyPr/>
        <a:lstStyle/>
        <a:p>
          <a:endParaRPr lang="ru-RU"/>
        </a:p>
      </dgm:t>
    </dgm:pt>
    <dgm:pt modelId="{0BA63AAA-EA36-4E09-AF15-3872993F02A4}" type="sibTrans" cxnId="{55E4FC53-8023-4D06-9C29-060C5F01E091}">
      <dgm:prSet/>
      <dgm:spPr/>
      <dgm:t>
        <a:bodyPr/>
        <a:lstStyle/>
        <a:p>
          <a:endParaRPr lang="ru-RU"/>
        </a:p>
      </dgm:t>
    </dgm:pt>
    <dgm:pt modelId="{E10227C5-8B32-4A00-BCD1-83BB149892F0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1E08A92-759B-472C-8C39-4B5C877875FA}" type="parTrans" cxnId="{F524FC4F-E17E-4DF0-A31E-25CF41634740}">
      <dgm:prSet/>
      <dgm:spPr/>
      <dgm:t>
        <a:bodyPr/>
        <a:lstStyle/>
        <a:p>
          <a:endParaRPr lang="ru-RU"/>
        </a:p>
      </dgm:t>
    </dgm:pt>
    <dgm:pt modelId="{51B84314-81A6-4A55-B3D1-197329940AF4}" type="sibTrans" cxnId="{F524FC4F-E17E-4DF0-A31E-25CF41634740}">
      <dgm:prSet/>
      <dgm:spPr/>
      <dgm:t>
        <a:bodyPr/>
        <a:lstStyle/>
        <a:p>
          <a:endParaRPr lang="ru-RU"/>
        </a:p>
      </dgm:t>
    </dgm:pt>
    <dgm:pt modelId="{76C76EE4-6B93-4D0B-A19A-991DE1E323C0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0F8B402-BFC2-40B4-A7F2-E0123CCA4910}" type="parTrans" cxnId="{E1060E6B-10EE-4DE7-AE17-70C52D744648}">
      <dgm:prSet/>
      <dgm:spPr/>
      <dgm:t>
        <a:bodyPr/>
        <a:lstStyle/>
        <a:p>
          <a:endParaRPr lang="ru-RU"/>
        </a:p>
      </dgm:t>
    </dgm:pt>
    <dgm:pt modelId="{EF68A613-4B8C-4DC3-8F88-ACDCFCF6B653}" type="sibTrans" cxnId="{E1060E6B-10EE-4DE7-AE17-70C52D744648}">
      <dgm:prSet/>
      <dgm:spPr/>
      <dgm:t>
        <a:bodyPr/>
        <a:lstStyle/>
        <a:p>
          <a:endParaRPr lang="ru-RU"/>
        </a:p>
      </dgm:t>
    </dgm:pt>
    <dgm:pt modelId="{3F82CA03-CD95-4D1E-A4D2-155220E1FF89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562CA7B-C8D9-43C1-8A12-DB3CF9C22673}" type="parTrans" cxnId="{8DD5DF45-4EBE-4FE1-A135-5B7AFBDA2EA6}">
      <dgm:prSet/>
      <dgm:spPr/>
      <dgm:t>
        <a:bodyPr/>
        <a:lstStyle/>
        <a:p>
          <a:endParaRPr lang="ru-RU"/>
        </a:p>
      </dgm:t>
    </dgm:pt>
    <dgm:pt modelId="{B281F530-3625-42E1-AF94-5A9311C1475F}" type="sibTrans" cxnId="{8DD5DF45-4EBE-4FE1-A135-5B7AFBDA2EA6}">
      <dgm:prSet/>
      <dgm:spPr/>
      <dgm:t>
        <a:bodyPr/>
        <a:lstStyle/>
        <a:p>
          <a:endParaRPr lang="ru-RU"/>
        </a:p>
      </dgm:t>
    </dgm:pt>
    <dgm:pt modelId="{A0D3ECE5-E6E9-4523-9982-D64D82D359CD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97EABE7-919B-4495-A0BE-20F715E179F6}" type="parTrans" cxnId="{ADA3FBF4-4714-4CE5-B74B-551BFBBEB3C6}">
      <dgm:prSet/>
      <dgm:spPr/>
      <dgm:t>
        <a:bodyPr/>
        <a:lstStyle/>
        <a:p>
          <a:endParaRPr lang="ru-RU"/>
        </a:p>
      </dgm:t>
    </dgm:pt>
    <dgm:pt modelId="{4557C4D7-3B8F-45BD-A4A3-152B99C8C407}" type="sibTrans" cxnId="{ADA3FBF4-4714-4CE5-B74B-551BFBBEB3C6}">
      <dgm:prSet/>
      <dgm:spPr/>
      <dgm:t>
        <a:bodyPr/>
        <a:lstStyle/>
        <a:p>
          <a:endParaRPr lang="ru-RU"/>
        </a:p>
      </dgm:t>
    </dgm:pt>
    <dgm:pt modelId="{5E0BD466-95DB-40A3-9960-B5F3D24C9FF1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7855B5F-B46F-4877-A025-AFAE63DE093F}" type="parTrans" cxnId="{CD7172D7-E27C-4636-A8CB-E2166EB4F6B5}">
      <dgm:prSet/>
      <dgm:spPr/>
      <dgm:t>
        <a:bodyPr/>
        <a:lstStyle/>
        <a:p>
          <a:endParaRPr lang="ru-RU"/>
        </a:p>
      </dgm:t>
    </dgm:pt>
    <dgm:pt modelId="{2DA51340-86D8-49ED-B479-7F9CE5047952}" type="sibTrans" cxnId="{CD7172D7-E27C-4636-A8CB-E2166EB4F6B5}">
      <dgm:prSet/>
      <dgm:spPr/>
      <dgm:t>
        <a:bodyPr/>
        <a:lstStyle/>
        <a:p>
          <a:endParaRPr lang="ru-RU"/>
        </a:p>
      </dgm:t>
    </dgm:pt>
    <dgm:pt modelId="{E1CF83BB-741A-4464-8364-980424718558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7FF2C6D-D525-4FEB-856F-D119DA2BECAA}" type="parTrans" cxnId="{858CAEE4-AB25-49EB-8025-402E7706068D}">
      <dgm:prSet/>
      <dgm:spPr/>
      <dgm:t>
        <a:bodyPr/>
        <a:lstStyle/>
        <a:p>
          <a:endParaRPr lang="ru-RU"/>
        </a:p>
      </dgm:t>
    </dgm:pt>
    <dgm:pt modelId="{19FE9B9B-9D5C-45B5-9973-7B62FD4CDAB2}" type="sibTrans" cxnId="{858CAEE4-AB25-49EB-8025-402E7706068D}">
      <dgm:prSet/>
      <dgm:spPr/>
      <dgm:t>
        <a:bodyPr/>
        <a:lstStyle/>
        <a:p>
          <a:endParaRPr lang="ru-RU"/>
        </a:p>
      </dgm:t>
    </dgm:pt>
    <dgm:pt modelId="{01EF0C49-4419-4DA0-B08B-D203352ECD7B}">
      <dgm:prSet custT="1"/>
      <dgm:spPr/>
      <dgm:t>
        <a:bodyPr anchor="b"/>
        <a:lstStyle/>
        <a:p>
          <a:pPr>
            <a:lnSpc>
              <a:spcPct val="70000"/>
            </a:lnSpc>
            <a:spcAft>
              <a:spcPts val="600"/>
            </a:spcAft>
          </a:pPr>
          <a:endParaRPr lang="ru-RU" sz="135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CACA75B-28ED-467E-A112-FE81F319A299}" type="parTrans" cxnId="{05310C86-C732-4F10-9D44-5026E2C189A2}">
      <dgm:prSet/>
      <dgm:spPr/>
      <dgm:t>
        <a:bodyPr/>
        <a:lstStyle/>
        <a:p>
          <a:endParaRPr lang="ru-RU"/>
        </a:p>
      </dgm:t>
    </dgm:pt>
    <dgm:pt modelId="{B866C98E-77DF-4AFF-89D9-FD5EAEF7BD59}" type="sibTrans" cxnId="{05310C86-C732-4F10-9D44-5026E2C189A2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3" custScaleX="93666" custScaleY="24415" custLinFactNeighborY="-59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3" custScaleY="48858" custLinFactY="-3255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3" custScaleX="93666" custScaleY="23075" custLinFactNeighborY="-31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3" custScaleY="51732" custLinFactNeighborY="3789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F7D7648-2647-444D-9493-E1880D719D3D}" type="pres">
      <dgm:prSet presAssocID="{B5FF87D2-C481-4B52-B26B-E0FDA52C8816}" presName="spaceBetweenRectangles" presStyleCnt="0"/>
      <dgm:spPr/>
    </dgm:pt>
    <dgm:pt modelId="{5E99B115-901D-4C69-8D9D-ABBADBC78486}" type="pres">
      <dgm:prSet presAssocID="{3CC1B812-94AD-4E16-8B1E-1128950B578F}" presName="parentLin" presStyleCnt="0"/>
      <dgm:spPr/>
    </dgm:pt>
    <dgm:pt modelId="{F911E8B4-4E63-435C-9B99-1CC88F268718}" type="pres">
      <dgm:prSet presAssocID="{3CC1B812-94AD-4E16-8B1E-1128950B578F}" presName="parentLeftMargin" presStyleLbl="node1" presStyleIdx="1" presStyleCnt="3" custScaleX="93666" custScaleY="38110" custLinFactNeighborY="-7750"/>
      <dgm:spPr/>
      <dgm:t>
        <a:bodyPr/>
        <a:lstStyle/>
        <a:p>
          <a:endParaRPr lang="ru-RU"/>
        </a:p>
      </dgm:t>
    </dgm:pt>
    <dgm:pt modelId="{083BABF7-A1AA-4DD7-AA96-A86FAFDC3856}" type="pres">
      <dgm:prSet presAssocID="{3CC1B812-94AD-4E16-8B1E-1128950B578F}" presName="parentText" presStyleLbl="node1" presStyleIdx="2" presStyleCnt="3" custScaleX="93666" custScaleY="25704" custLinFactNeighborY="-47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53D4E-6B92-42D0-9D4D-ED894962D2DE}" type="pres">
      <dgm:prSet presAssocID="{3CC1B812-94AD-4E16-8B1E-1128950B578F}" presName="negativeSpace" presStyleCnt="0"/>
      <dgm:spPr/>
    </dgm:pt>
    <dgm:pt modelId="{5D64C013-72FA-4FAC-8122-280173521EDA}" type="pres">
      <dgm:prSet presAssocID="{3CC1B812-94AD-4E16-8B1E-1128950B578F}" presName="childText" presStyleLbl="conFgAcc1" presStyleIdx="2" presStyleCnt="3" custScaleY="43110" custLinFactNeighborY="636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CEAB2434-3221-4E88-B627-BBDCBAC8AAE4}" type="presOf" srcId="{40F2C288-BA0A-4E81-A157-931BDDBA798A}" destId="{AE18F5DA-AA15-4D14-A853-7543648A8040}" srcOrd="0" destOrd="1" presId="urn:microsoft.com/office/officeart/2005/8/layout/list1"/>
    <dgm:cxn modelId="{E1060E6B-10EE-4DE7-AE17-70C52D744648}" srcId="{3CC1B812-94AD-4E16-8B1E-1128950B578F}" destId="{76C76EE4-6B93-4D0B-A19A-991DE1E323C0}" srcOrd="0" destOrd="0" parTransId="{70F8B402-BFC2-40B4-A7F2-E0123CCA4910}" sibTransId="{EF68A613-4B8C-4DC3-8F88-ACDCFCF6B653}"/>
    <dgm:cxn modelId="{0FF3ECBA-44FB-42EA-99D5-4BE4CBDBB58C}" type="presOf" srcId="{A0D3ECE5-E6E9-4523-9982-D64D82D359CD}" destId="{5D64C013-72FA-4FAC-8122-280173521EDA}" srcOrd="0" destOrd="4" presId="urn:microsoft.com/office/officeart/2005/8/layout/list1"/>
    <dgm:cxn modelId="{ABC53501-9B40-4335-A633-4C7AF0241AE2}" srcId="{B3FF6257-0CC6-489E-A12B-B0CF42625B37}" destId="{40F2C288-BA0A-4E81-A157-931BDDBA798A}" srcOrd="1" destOrd="0" parTransId="{E932F4E1-06B3-4FA4-A91F-F457DBC13F2B}" sibTransId="{9ADCEA05-2AE2-4D55-9EB8-362FB703BAA7}"/>
    <dgm:cxn modelId="{1878B658-1979-4D18-914C-6843C0C3B4E4}" srcId="{0BB7D17C-E81F-4500-89E5-6258C95DFB5C}" destId="{D6BF300E-5AB1-4274-A263-30D854B1199F}" srcOrd="1" destOrd="0" parTransId="{BB94E8C9-C074-473C-BD33-CF76EC31A35B}" sibTransId="{DE6A3243-3AD1-4083-BF25-E1A7AD937C02}"/>
    <dgm:cxn modelId="{BC2A7399-D05A-4188-9053-8B2FD49D7BBB}" type="presOf" srcId="{E8BEBF25-25A1-451C-8A29-4D5D6F53CB1F}" destId="{BF5529A2-F030-4E53-8900-FB4506A74F2F}" srcOrd="0" destOrd="2" presId="urn:microsoft.com/office/officeart/2005/8/layout/list1"/>
    <dgm:cxn modelId="{858CAEE4-AB25-49EB-8025-402E7706068D}" srcId="{3CC1B812-94AD-4E16-8B1E-1128950B578F}" destId="{E1CF83BB-741A-4464-8364-980424718558}" srcOrd="3" destOrd="0" parTransId="{E7FF2C6D-D525-4FEB-856F-D119DA2BECAA}" sibTransId="{19FE9B9B-9D5C-45B5-9973-7B62FD4CDAB2}"/>
    <dgm:cxn modelId="{73BE37CE-C7B2-474F-9889-271B6B2BD1B1}" type="presOf" srcId="{354D159F-5EB5-4C87-BE89-A23343430E33}" destId="{5D64C013-72FA-4FAC-8122-280173521EDA}" srcOrd="0" destOrd="6" presId="urn:microsoft.com/office/officeart/2005/8/layout/list1"/>
    <dgm:cxn modelId="{8DD5DF45-4EBE-4FE1-A135-5B7AFBDA2EA6}" srcId="{3CC1B812-94AD-4E16-8B1E-1128950B578F}" destId="{3F82CA03-CD95-4D1E-A4D2-155220E1FF89}" srcOrd="1" destOrd="0" parTransId="{8562CA7B-C8D9-43C1-8A12-DB3CF9C22673}" sibTransId="{B281F530-3625-42E1-AF94-5A9311C1475F}"/>
    <dgm:cxn modelId="{B19E4746-538C-4AA5-BB7B-96433A0E86D7}" type="presOf" srcId="{84576668-8D1D-4874-B03F-F8832587B6C6}" destId="{AE18F5DA-AA15-4D14-A853-7543648A8040}" srcOrd="0" destOrd="5" presId="urn:microsoft.com/office/officeart/2005/8/layout/list1"/>
    <dgm:cxn modelId="{694C72E5-1DEF-482D-86FC-9EF1A77E57FE}" srcId="{B3FF6257-0CC6-489E-A12B-B0CF42625B37}" destId="{84576668-8D1D-4874-B03F-F8832587B6C6}" srcOrd="5" destOrd="0" parTransId="{08548CE8-EB78-4175-BF1B-A8E656DD1038}" sibTransId="{9DBA77D1-216E-44F7-B9E1-C7A653B2D1B8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371D113B-F866-40C3-9C48-E911784E2C2D}" type="presOf" srcId="{3CC1B812-94AD-4E16-8B1E-1128950B578F}" destId="{F911E8B4-4E63-435C-9B99-1CC88F268718}" srcOrd="0" destOrd="0" presId="urn:microsoft.com/office/officeart/2005/8/layout/list1"/>
    <dgm:cxn modelId="{CD7172D7-E27C-4636-A8CB-E2166EB4F6B5}" srcId="{3CC1B812-94AD-4E16-8B1E-1128950B578F}" destId="{5E0BD466-95DB-40A3-9960-B5F3D24C9FF1}" srcOrd="2" destOrd="0" parTransId="{27855B5F-B46F-4877-A025-AFAE63DE093F}" sibTransId="{2DA51340-86D8-49ED-B479-7F9CE5047952}"/>
    <dgm:cxn modelId="{1B42B1A1-3EC9-4D11-BA30-BB92A10DE00B}" type="presOf" srcId="{76C76EE4-6B93-4D0B-A19A-991DE1E323C0}" destId="{5D64C013-72FA-4FAC-8122-280173521EDA}" srcOrd="0" destOrd="0" presId="urn:microsoft.com/office/officeart/2005/8/layout/list1"/>
    <dgm:cxn modelId="{05310C86-C732-4F10-9D44-5026E2C189A2}" srcId="{0BB7D17C-E81F-4500-89E5-6258C95DFB5C}" destId="{01EF0C49-4419-4DA0-B08B-D203352ECD7B}" srcOrd="3" destOrd="0" parTransId="{3CACA75B-28ED-467E-A112-FE81F319A299}" sibTransId="{B866C98E-77DF-4AFF-89D9-FD5EAEF7BD59}"/>
    <dgm:cxn modelId="{7A935F88-AF7F-4893-9470-A88BF216F425}" type="presOf" srcId="{0BB7D17C-E81F-4500-89E5-6258C95DFB5C}" destId="{174BA1AC-D2AB-4DF6-93DF-707C7D0126BB}" srcOrd="1" destOrd="0" presId="urn:microsoft.com/office/officeart/2005/8/layout/list1"/>
    <dgm:cxn modelId="{9F9D0463-665B-4CED-834C-E578DCC12AB5}" type="presOf" srcId="{E10227C5-8B32-4A00-BCD1-83BB149892F0}" destId="{AE18F5DA-AA15-4D14-A853-7543648A8040}" srcOrd="0" destOrd="0" presId="urn:microsoft.com/office/officeart/2005/8/layout/list1"/>
    <dgm:cxn modelId="{F524FC4F-E17E-4DF0-A31E-25CF41634740}" srcId="{B3FF6257-0CC6-489E-A12B-B0CF42625B37}" destId="{E10227C5-8B32-4A00-BCD1-83BB149892F0}" srcOrd="0" destOrd="0" parTransId="{61E08A92-759B-472C-8C39-4B5C877875FA}" sibTransId="{51B84314-81A6-4A55-B3D1-197329940AF4}"/>
    <dgm:cxn modelId="{B3112FD5-0AE5-4F87-B704-6E11424E78D5}" srcId="{0BB7D17C-E81F-4500-89E5-6258C95DFB5C}" destId="{E8BEBF25-25A1-451C-8A29-4D5D6F53CB1F}" srcOrd="2" destOrd="0" parTransId="{F801A3B3-7750-41C9-863D-C015A466E406}" sibTransId="{553AF15C-DD49-47CA-B35F-05EEF6F6C4F1}"/>
    <dgm:cxn modelId="{9F32790D-3EF7-44D4-928E-6A5EBD1CB4BB}" type="presOf" srcId="{394A2E72-397A-4A5F-8887-5CDD3EF4F69E}" destId="{AE18F5DA-AA15-4D14-A853-7543648A8040}" srcOrd="0" destOrd="2" presId="urn:microsoft.com/office/officeart/2005/8/layout/list1"/>
    <dgm:cxn modelId="{C4E53691-E09C-4207-9972-315CB4552483}" type="presOf" srcId="{3CC1B812-94AD-4E16-8B1E-1128950B578F}" destId="{083BABF7-A1AA-4DD7-AA96-A86FAFDC3856}" srcOrd="1" destOrd="0" presId="urn:microsoft.com/office/officeart/2005/8/layout/list1"/>
    <dgm:cxn modelId="{573E0772-DD47-4368-A3FB-9656E8F84126}" type="presOf" srcId="{3F82CA03-CD95-4D1E-A4D2-155220E1FF89}" destId="{5D64C013-72FA-4FAC-8122-280173521EDA}" srcOrd="0" destOrd="1" presId="urn:microsoft.com/office/officeart/2005/8/layout/list1"/>
    <dgm:cxn modelId="{5FEED779-490D-46CB-9FB1-E1BCFE500937}" type="presOf" srcId="{5E0BD466-95DB-40A3-9960-B5F3D24C9FF1}" destId="{5D64C013-72FA-4FAC-8122-280173521EDA}" srcOrd="0" destOrd="2" presId="urn:microsoft.com/office/officeart/2005/8/layout/list1"/>
    <dgm:cxn modelId="{BC1B22EB-0C19-4031-9781-C0D8374EC555}" srcId="{B3FF6257-0CC6-489E-A12B-B0CF42625B37}" destId="{394A2E72-397A-4A5F-8887-5CDD3EF4F69E}" srcOrd="2" destOrd="0" parTransId="{6A047D60-337C-4157-B367-F2F50FEF7765}" sibTransId="{AA15B9EC-56D7-4F48-83BC-61A79CFC7C05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ADA3FBF4-4714-4CE5-B74B-551BFBBEB3C6}" srcId="{3CC1B812-94AD-4E16-8B1E-1128950B578F}" destId="{A0D3ECE5-E6E9-4523-9982-D64D82D359CD}" srcOrd="4" destOrd="0" parTransId="{997EABE7-919B-4495-A0BE-20F715E179F6}" sibTransId="{4557C4D7-3B8F-45BD-A4A3-152B99C8C407}"/>
    <dgm:cxn modelId="{9A4A54CC-FC5D-4465-9392-CDBA66353403}" type="presOf" srcId="{E1CF83BB-741A-4464-8364-980424718558}" destId="{5D64C013-72FA-4FAC-8122-280173521EDA}" srcOrd="0" destOrd="3" presId="urn:microsoft.com/office/officeart/2005/8/layout/list1"/>
    <dgm:cxn modelId="{0DE9F2BE-3BAF-452C-8543-F9B22DD5CEA9}" type="presOf" srcId="{C7A9F8BD-E9DA-4783-A68C-D8FA09EF508B}" destId="{AE18F5DA-AA15-4D14-A853-7543648A8040}" srcOrd="0" destOrd="4" presId="urn:microsoft.com/office/officeart/2005/8/layout/list1"/>
    <dgm:cxn modelId="{E3E66DFB-2081-4174-B6A3-50ACE45CA45B}" srcId="{0BB7D17C-E81F-4500-89E5-6258C95DFB5C}" destId="{E866B454-AD59-41BB-83E5-09742DE165ED}" srcOrd="0" destOrd="0" parTransId="{0C662C6A-B9C4-47C6-BA75-BE5A018542E8}" sibTransId="{3D3FFEE8-90D0-44DA-A3BC-0BA4F273AFE7}"/>
    <dgm:cxn modelId="{ABAFAE5A-044A-4BC5-9D1E-36CAE56767D1}" type="presOf" srcId="{9AE017F9-0436-4982-958E-0EE97DB3B7F2}" destId="{5D64C013-72FA-4FAC-8122-280173521EDA}" srcOrd="0" destOrd="7" presId="urn:microsoft.com/office/officeart/2005/8/layout/list1"/>
    <dgm:cxn modelId="{9957C38C-F899-4481-9FD3-A2C0BF7B9447}" type="presOf" srcId="{B3FF6257-0CC6-489E-A12B-B0CF42625B37}" destId="{9805AE38-255F-444B-A2E6-381D4EB7398F}" srcOrd="0" destOrd="0" presId="urn:microsoft.com/office/officeart/2005/8/layout/list1"/>
    <dgm:cxn modelId="{AB1A391E-6266-4A6D-A499-0E26FBA4839A}" type="presOf" srcId="{E866B454-AD59-41BB-83E5-09742DE165ED}" destId="{BF5529A2-F030-4E53-8900-FB4506A74F2F}" srcOrd="0" destOrd="0" presId="urn:microsoft.com/office/officeart/2005/8/layout/list1"/>
    <dgm:cxn modelId="{D6F858E1-709F-48CF-97C8-7435EE3B8B44}" srcId="{3CC1B812-94AD-4E16-8B1E-1128950B578F}" destId="{526498A2-24C7-4F66-BA26-0DE6104A9743}" srcOrd="5" destOrd="0" parTransId="{91FD1AA7-3F08-42A3-A45F-AD4317F4F4C3}" sibTransId="{11365789-9470-4753-A2A7-DD752305A38E}"/>
    <dgm:cxn modelId="{921CBCF5-8DCE-455B-8AF9-34B62CAAF30A}" type="presOf" srcId="{01EF0C49-4419-4DA0-B08B-D203352ECD7B}" destId="{BF5529A2-F030-4E53-8900-FB4506A74F2F}" srcOrd="0" destOrd="3" presId="urn:microsoft.com/office/officeart/2005/8/layout/list1"/>
    <dgm:cxn modelId="{5E7518B2-0579-42FA-925D-4E613730D9FE}" type="presOf" srcId="{0BB7D17C-E81F-4500-89E5-6258C95DFB5C}" destId="{872C03D5-ADD9-417C-9825-911A8884E8CA}" srcOrd="0" destOrd="0" presId="urn:microsoft.com/office/officeart/2005/8/layout/list1"/>
    <dgm:cxn modelId="{468E3526-D2A6-4C31-9D0F-2D1DDCEB9493}" srcId="{B3FF6257-0CC6-489E-A12B-B0CF42625B37}" destId="{C7A9F8BD-E9DA-4783-A68C-D8FA09EF508B}" srcOrd="4" destOrd="0" parTransId="{E2F81C4C-FDBA-4E9F-A19D-484C5E5049CC}" sibTransId="{AEDD190F-7561-4CD2-8C39-20E6434AE755}"/>
    <dgm:cxn modelId="{A6736BFD-E0D8-46E6-858A-217EFFE5878D}" type="presOf" srcId="{14513A81-9D38-4349-B6AD-E35E528DA503}" destId="{C338FC59-8464-439F-8D6D-EC3EAA3F9D7F}" srcOrd="0" destOrd="0" presId="urn:microsoft.com/office/officeart/2005/8/layout/list1"/>
    <dgm:cxn modelId="{9FCFB18F-79F2-4A07-A3CF-F88B4B74FD1D}" type="presOf" srcId="{526498A2-24C7-4F66-BA26-0DE6104A9743}" destId="{5D64C013-72FA-4FAC-8122-280173521EDA}" srcOrd="0" destOrd="5" presId="urn:microsoft.com/office/officeart/2005/8/layout/list1"/>
    <dgm:cxn modelId="{55E4FC53-8023-4D06-9C29-060C5F01E091}" srcId="{3CC1B812-94AD-4E16-8B1E-1128950B578F}" destId="{354D159F-5EB5-4C87-BE89-A23343430E33}" srcOrd="6" destOrd="0" parTransId="{ACAD99CD-56F4-48D1-868F-89DDF17A2E64}" sibTransId="{0BA63AAA-EA36-4E09-AF15-3872993F02A4}"/>
    <dgm:cxn modelId="{9528F73E-7930-4D56-BDD0-AE25BD848C53}" srcId="{B3FF6257-0CC6-489E-A12B-B0CF42625B37}" destId="{15123826-FD83-4EF5-A540-F67A086DC625}" srcOrd="3" destOrd="0" parTransId="{1D3C8869-548B-46E8-9CB2-FD7B6ED3CB33}" sibTransId="{CCF43A3D-D584-496F-9A2F-7B928944DC65}"/>
    <dgm:cxn modelId="{BB743BFA-A9E9-40CD-90C3-8E73A71DE67A}" srcId="{14513A81-9D38-4349-B6AD-E35E528DA503}" destId="{3CC1B812-94AD-4E16-8B1E-1128950B578F}" srcOrd="2" destOrd="0" parTransId="{CE700A91-9DB1-4951-AABD-668ECFC1DBB8}" sibTransId="{9E98BFA3-4E8E-4674-9876-E6054DD0D952}"/>
    <dgm:cxn modelId="{3283A0BB-1471-41EF-BD9B-313FFBB547EC}" srcId="{3CC1B812-94AD-4E16-8B1E-1128950B578F}" destId="{9AE017F9-0436-4982-958E-0EE97DB3B7F2}" srcOrd="7" destOrd="0" parTransId="{BF925E52-790B-4572-A7FE-1D717E982E9D}" sibTransId="{D2A86C99-0558-415D-BA5B-26F2234D7D45}"/>
    <dgm:cxn modelId="{58A382AB-F9FF-41C8-8741-567577A88E35}" type="presOf" srcId="{15123826-FD83-4EF5-A540-F67A086DC625}" destId="{AE18F5DA-AA15-4D14-A853-7543648A8040}" srcOrd="0" destOrd="3" presId="urn:microsoft.com/office/officeart/2005/8/layout/list1"/>
    <dgm:cxn modelId="{3BF5D1C7-4443-4B1D-820C-D7E77E4F9E4E}" type="presOf" srcId="{D6BF300E-5AB1-4274-A263-30D854B1199F}" destId="{BF5529A2-F030-4E53-8900-FB4506A74F2F}" srcOrd="0" destOrd="1" presId="urn:microsoft.com/office/officeart/2005/8/layout/list1"/>
    <dgm:cxn modelId="{A5128FC9-20E4-4B4E-AEA1-9BE900CFD52B}" type="presOf" srcId="{B3FF6257-0CC6-489E-A12B-B0CF42625B37}" destId="{861D9028-0954-486F-A2EA-6EEC45B7C890}" srcOrd="1" destOrd="0" presId="urn:microsoft.com/office/officeart/2005/8/layout/list1"/>
    <dgm:cxn modelId="{C482B2B5-3E20-42E9-917A-D0E2BC48AD53}" type="presParOf" srcId="{C338FC59-8464-439F-8D6D-EC3EAA3F9D7F}" destId="{65697438-F48D-4ABF-9377-1D33B95C555D}" srcOrd="0" destOrd="0" presId="urn:microsoft.com/office/officeart/2005/8/layout/list1"/>
    <dgm:cxn modelId="{CAA7AB6F-6735-4D9E-9F9B-BFD2FABFBE50}" type="presParOf" srcId="{65697438-F48D-4ABF-9377-1D33B95C555D}" destId="{872C03D5-ADD9-417C-9825-911A8884E8CA}" srcOrd="0" destOrd="0" presId="urn:microsoft.com/office/officeart/2005/8/layout/list1"/>
    <dgm:cxn modelId="{0C25C063-F4B7-4FF3-BB90-96FAD9F67C17}" type="presParOf" srcId="{65697438-F48D-4ABF-9377-1D33B95C555D}" destId="{174BA1AC-D2AB-4DF6-93DF-707C7D0126BB}" srcOrd="1" destOrd="0" presId="urn:microsoft.com/office/officeart/2005/8/layout/list1"/>
    <dgm:cxn modelId="{7D09742D-CB87-4EA6-B25F-52347485E055}" type="presParOf" srcId="{C338FC59-8464-439F-8D6D-EC3EAA3F9D7F}" destId="{436E27A7-81C3-41C9-9676-83C677708625}" srcOrd="1" destOrd="0" presId="urn:microsoft.com/office/officeart/2005/8/layout/list1"/>
    <dgm:cxn modelId="{60128690-8609-4981-84F6-1894C3EDB38F}" type="presParOf" srcId="{C338FC59-8464-439F-8D6D-EC3EAA3F9D7F}" destId="{BF5529A2-F030-4E53-8900-FB4506A74F2F}" srcOrd="2" destOrd="0" presId="urn:microsoft.com/office/officeart/2005/8/layout/list1"/>
    <dgm:cxn modelId="{0B4703B1-EDD3-41AE-9E23-5268ED4D6732}" type="presParOf" srcId="{C338FC59-8464-439F-8D6D-EC3EAA3F9D7F}" destId="{7D95307C-6AFB-45B2-B7B9-D236966F1679}" srcOrd="3" destOrd="0" presId="urn:microsoft.com/office/officeart/2005/8/layout/list1"/>
    <dgm:cxn modelId="{7F43C06D-4EFA-46F1-9558-5D873B05B0CD}" type="presParOf" srcId="{C338FC59-8464-439F-8D6D-EC3EAA3F9D7F}" destId="{289DC648-E949-4A3B-95EF-40B15E0FE861}" srcOrd="4" destOrd="0" presId="urn:microsoft.com/office/officeart/2005/8/layout/list1"/>
    <dgm:cxn modelId="{A3EFF20E-7529-48FE-8DA5-4C84396F0421}" type="presParOf" srcId="{289DC648-E949-4A3B-95EF-40B15E0FE861}" destId="{9805AE38-255F-444B-A2E6-381D4EB7398F}" srcOrd="0" destOrd="0" presId="urn:microsoft.com/office/officeart/2005/8/layout/list1"/>
    <dgm:cxn modelId="{35CE77BB-32AE-419F-992F-6D03B2603584}" type="presParOf" srcId="{289DC648-E949-4A3B-95EF-40B15E0FE861}" destId="{861D9028-0954-486F-A2EA-6EEC45B7C890}" srcOrd="1" destOrd="0" presId="urn:microsoft.com/office/officeart/2005/8/layout/list1"/>
    <dgm:cxn modelId="{7BCB7DC9-DA04-43C8-B354-91B82AD5D917}" type="presParOf" srcId="{C338FC59-8464-439F-8D6D-EC3EAA3F9D7F}" destId="{C970C520-A7D9-4E91-8939-33A964CD135F}" srcOrd="5" destOrd="0" presId="urn:microsoft.com/office/officeart/2005/8/layout/list1"/>
    <dgm:cxn modelId="{2EFBA265-C3EA-49A8-AFBA-B6E7D326C3FD}" type="presParOf" srcId="{C338FC59-8464-439F-8D6D-EC3EAA3F9D7F}" destId="{AE18F5DA-AA15-4D14-A853-7543648A8040}" srcOrd="6" destOrd="0" presId="urn:microsoft.com/office/officeart/2005/8/layout/list1"/>
    <dgm:cxn modelId="{AA9C9E6B-F879-42C7-A8E9-91D60BC73B65}" type="presParOf" srcId="{C338FC59-8464-439F-8D6D-EC3EAA3F9D7F}" destId="{CF7D7648-2647-444D-9493-E1880D719D3D}" srcOrd="7" destOrd="0" presId="urn:microsoft.com/office/officeart/2005/8/layout/list1"/>
    <dgm:cxn modelId="{4FB739E5-6BFF-428E-B5FD-2A218A16AB16}" type="presParOf" srcId="{C338FC59-8464-439F-8D6D-EC3EAA3F9D7F}" destId="{5E99B115-901D-4C69-8D9D-ABBADBC78486}" srcOrd="8" destOrd="0" presId="urn:microsoft.com/office/officeart/2005/8/layout/list1"/>
    <dgm:cxn modelId="{CAE460AE-7F94-425E-AE24-87E3DD05E10C}" type="presParOf" srcId="{5E99B115-901D-4C69-8D9D-ABBADBC78486}" destId="{F911E8B4-4E63-435C-9B99-1CC88F268718}" srcOrd="0" destOrd="0" presId="urn:microsoft.com/office/officeart/2005/8/layout/list1"/>
    <dgm:cxn modelId="{B0100C31-3F9D-400C-AA38-5F8CD0A7614E}" type="presParOf" srcId="{5E99B115-901D-4C69-8D9D-ABBADBC78486}" destId="{083BABF7-A1AA-4DD7-AA96-A86FAFDC3856}" srcOrd="1" destOrd="0" presId="urn:microsoft.com/office/officeart/2005/8/layout/list1"/>
    <dgm:cxn modelId="{C1D7056E-3864-47B5-A0DE-2A40B390647C}" type="presParOf" srcId="{C338FC59-8464-439F-8D6D-EC3EAA3F9D7F}" destId="{81E53D4E-6B92-42D0-9D4D-ED894962D2DE}" srcOrd="9" destOrd="0" presId="urn:microsoft.com/office/officeart/2005/8/layout/list1"/>
    <dgm:cxn modelId="{98A9D955-6276-49AF-A15D-60DA00B180DE}" type="presParOf" srcId="{C338FC59-8464-439F-8D6D-EC3EAA3F9D7F}" destId="{5D64C013-72FA-4FAC-8122-280173521E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Обязанности ССВ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Через 5 лет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E866B454-AD59-41BB-83E5-09742DE165E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Выплачивать возмещение и взаимодействовать с вкладчиками филиалов зарубежных банков, действующих в стране (за счёт ССВ страны происхождения банка)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C662C6A-B9C4-47C6-BA75-BE5A018542E8}" type="parTrans" cxnId="{E3E66DFB-2081-4174-B6A3-50ACE45CA45B}">
      <dgm:prSet/>
      <dgm:spPr/>
      <dgm:t>
        <a:bodyPr/>
        <a:lstStyle/>
        <a:p>
          <a:endParaRPr lang="ru-RU"/>
        </a:p>
      </dgm:t>
    </dgm:pt>
    <dgm:pt modelId="{3D3FFEE8-90D0-44DA-A3BC-0BA4F273AFE7}" type="sibTrans" cxnId="{E3E66DFB-2081-4174-B6A3-50ACE45CA45B}">
      <dgm:prSet/>
      <dgm:spPr/>
      <dgm:t>
        <a:bodyPr/>
        <a:lstStyle/>
        <a:p>
          <a:endParaRPr lang="ru-RU"/>
        </a:p>
      </dgm:t>
    </dgm:pt>
    <dgm:pt modelId="{40F2C288-BA0A-4E81-A157-931BDDBA798A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r>
            <a:rPr lang="ru-RU" sz="135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Еврокомиссия должна выпустить: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932F4E1-06B3-4FA4-A91F-F457DBC13F2B}" type="parTrans" cxnId="{ABC53501-9B40-4335-A633-4C7AF0241AE2}">
      <dgm:prSet/>
      <dgm:spPr/>
      <dgm:t>
        <a:bodyPr/>
        <a:lstStyle/>
        <a:p>
          <a:endParaRPr lang="ru-RU"/>
        </a:p>
      </dgm:t>
    </dgm:pt>
    <dgm:pt modelId="{9ADCEA05-2AE2-4D55-9EB8-362FB703BAA7}" type="sibTrans" cxnId="{ABC53501-9B40-4335-A633-4C7AF0241AE2}">
      <dgm:prSet/>
      <dgm:spPr/>
      <dgm:t>
        <a:bodyPr/>
        <a:lstStyle/>
        <a:p>
          <a:endParaRPr lang="ru-RU"/>
        </a:p>
      </dgm:t>
    </dgm:pt>
    <dgm:pt modelId="{3CC1B812-94AD-4E16-8B1E-1128950B578F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Применимость для нас</a:t>
          </a:r>
        </a:p>
      </dgm:t>
    </dgm:pt>
    <dgm:pt modelId="{CE700A91-9DB1-4951-AABD-668ECFC1DBB8}" type="parTrans" cxnId="{BB743BFA-A9E9-40CD-90C3-8E73A71DE67A}">
      <dgm:prSet/>
      <dgm:spPr/>
      <dgm:t>
        <a:bodyPr/>
        <a:lstStyle/>
        <a:p>
          <a:endParaRPr lang="ru-RU"/>
        </a:p>
      </dgm:t>
    </dgm:pt>
    <dgm:pt modelId="{9E98BFA3-4E8E-4674-9876-E6054DD0D952}" type="sibTrans" cxnId="{BB743BFA-A9E9-40CD-90C3-8E73A71DE67A}">
      <dgm:prSet/>
      <dgm:spPr/>
      <dgm:t>
        <a:bodyPr/>
        <a:lstStyle/>
        <a:p>
          <a:endParaRPr lang="ru-RU"/>
        </a:p>
      </dgm:t>
    </dgm:pt>
    <dgm:pt modelId="{E10227C5-8B32-4A00-BCD1-83BB149892F0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lnSpc>
              <a:spcPct val="90000"/>
            </a:lnSpc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1E08A92-759B-472C-8C39-4B5C877875FA}" type="parTrans" cxnId="{F524FC4F-E17E-4DF0-A31E-25CF41634740}">
      <dgm:prSet/>
      <dgm:spPr/>
      <dgm:t>
        <a:bodyPr/>
        <a:lstStyle/>
        <a:p>
          <a:endParaRPr lang="ru-RU"/>
        </a:p>
      </dgm:t>
    </dgm:pt>
    <dgm:pt modelId="{51B84314-81A6-4A55-B3D1-197329940AF4}" type="sibTrans" cxnId="{F524FC4F-E17E-4DF0-A31E-25CF41634740}">
      <dgm:prSet/>
      <dgm:spPr/>
      <dgm:t>
        <a:bodyPr/>
        <a:lstStyle/>
        <a:p>
          <a:endParaRPr lang="ru-RU"/>
        </a:p>
      </dgm:t>
    </dgm:pt>
    <dgm:pt modelId="{508D4F23-999D-4D67-8DEE-A4D040E69883}">
      <dgm:prSet custT="1"/>
      <dgm:spPr/>
      <dgm:t>
        <a:bodyPr/>
        <a:lstStyle/>
        <a:p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Ежегодно публиковать годовые отчёты</a:t>
          </a:r>
        </a:p>
      </dgm:t>
    </dgm:pt>
    <dgm:pt modelId="{237B6745-62B1-4087-ACF8-318A99DFEE35}" type="parTrans" cxnId="{B7660BA3-5FF4-4D42-9375-B8B7FB4AF518}">
      <dgm:prSet/>
      <dgm:spPr/>
      <dgm:t>
        <a:bodyPr/>
        <a:lstStyle/>
        <a:p>
          <a:endParaRPr lang="ru-RU"/>
        </a:p>
      </dgm:t>
    </dgm:pt>
    <dgm:pt modelId="{9EFCEFAF-B239-40ED-BCA4-8480E828F269}" type="sibTrans" cxnId="{B7660BA3-5FF4-4D42-9375-B8B7FB4AF518}">
      <dgm:prSet/>
      <dgm:spPr/>
      <dgm:t>
        <a:bodyPr/>
        <a:lstStyle/>
        <a:p>
          <a:endParaRPr lang="ru-RU"/>
        </a:p>
      </dgm:t>
    </dgm:pt>
    <dgm:pt modelId="{5F301ADF-8BB9-4F66-9B45-E3A3194E2484}">
      <dgm:prSet custT="1"/>
      <dgm:spPr/>
      <dgm:t>
        <a:bodyPr/>
        <a:lstStyle/>
        <a:p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Один раз в три года проводить стресс-тестирование ССВ</a:t>
          </a:r>
        </a:p>
      </dgm:t>
    </dgm:pt>
    <dgm:pt modelId="{B5A7B135-7E27-4135-9CE5-E81F11F126A5}" type="parTrans" cxnId="{5E0C1BFC-B3D9-489E-90F3-431AE75730F1}">
      <dgm:prSet/>
      <dgm:spPr/>
      <dgm:t>
        <a:bodyPr/>
        <a:lstStyle/>
        <a:p>
          <a:endParaRPr lang="ru-RU"/>
        </a:p>
      </dgm:t>
    </dgm:pt>
    <dgm:pt modelId="{7B64F608-1921-468E-BFDD-2CA388C65E52}" type="sibTrans" cxnId="{5E0C1BFC-B3D9-489E-90F3-431AE75730F1}">
      <dgm:prSet/>
      <dgm:spPr/>
      <dgm:t>
        <a:bodyPr/>
        <a:lstStyle/>
        <a:p>
          <a:endParaRPr lang="ru-RU"/>
        </a:p>
      </dgm:t>
    </dgm:pt>
    <dgm:pt modelId="{604B00E6-3F57-47A4-8E08-78EC51F848D7}">
      <dgm:prSet custT="1"/>
      <dgm:spPr/>
      <dgm:t>
        <a:bodyPr/>
        <a:lstStyle/>
        <a:p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Ежегодно информировать Европейское банковское управление о размере страховой ответственности ССВ</a:t>
          </a:r>
        </a:p>
      </dgm:t>
    </dgm:pt>
    <dgm:pt modelId="{457B81F6-C7B3-4B91-A0C4-F6CC9178113B}" type="parTrans" cxnId="{68031BD8-E56D-4137-8537-FEF21F6A396B}">
      <dgm:prSet/>
      <dgm:spPr/>
      <dgm:t>
        <a:bodyPr/>
        <a:lstStyle/>
        <a:p>
          <a:endParaRPr lang="ru-RU"/>
        </a:p>
      </dgm:t>
    </dgm:pt>
    <dgm:pt modelId="{FE83C632-6965-45C3-92A1-F667415A96B7}" type="sibTrans" cxnId="{68031BD8-E56D-4137-8537-FEF21F6A396B}">
      <dgm:prSet/>
      <dgm:spPr/>
      <dgm:t>
        <a:bodyPr/>
        <a:lstStyle/>
        <a:p>
          <a:endParaRPr lang="ru-RU"/>
        </a:p>
      </dgm:t>
    </dgm:pt>
    <dgm:pt modelId="{FEAD218A-4B3F-40D7-B2E7-32B3E5DF5AFB}">
      <dgm:prSet custT="1"/>
      <dgm:spPr/>
      <dgm:t>
        <a:bodyPr/>
        <a:lstStyle/>
        <a:p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Доклад о достаточности установленного целевого размера фонда</a:t>
          </a:r>
        </a:p>
      </dgm:t>
    </dgm:pt>
    <dgm:pt modelId="{3535CFAF-51D1-47C8-BF1E-EFBA04128AA8}" type="parTrans" cxnId="{EA64B1B5-A61F-4701-99E4-AE125E7637FD}">
      <dgm:prSet/>
      <dgm:spPr/>
      <dgm:t>
        <a:bodyPr/>
        <a:lstStyle/>
        <a:p>
          <a:endParaRPr lang="ru-RU"/>
        </a:p>
      </dgm:t>
    </dgm:pt>
    <dgm:pt modelId="{8FC40301-2856-4CD8-8AA9-35B9E54E9D34}" type="sibTrans" cxnId="{EA64B1B5-A61F-4701-99E4-AE125E7637FD}">
      <dgm:prSet/>
      <dgm:spPr/>
      <dgm:t>
        <a:bodyPr/>
        <a:lstStyle/>
        <a:p>
          <a:endParaRPr lang="ru-RU"/>
        </a:p>
      </dgm:t>
    </dgm:pt>
    <dgm:pt modelId="{E2CF0882-3B96-42B0-BDA9-AADBFA0E3E75}">
      <dgm:prSet custT="1"/>
      <dgm:spPr/>
      <dgm:t>
        <a:bodyPr/>
        <a:lstStyle/>
        <a:p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Доклад о достаточности установленного лимита 	возмещения</a:t>
          </a:r>
        </a:p>
      </dgm:t>
    </dgm:pt>
    <dgm:pt modelId="{2E44EDB3-B964-4301-8957-3F209BA7B810}" type="parTrans" cxnId="{82451692-E4A1-49D0-BDFA-4D5E365C9367}">
      <dgm:prSet/>
      <dgm:spPr/>
      <dgm:t>
        <a:bodyPr/>
        <a:lstStyle/>
        <a:p>
          <a:endParaRPr lang="ru-RU"/>
        </a:p>
      </dgm:t>
    </dgm:pt>
    <dgm:pt modelId="{6C59D27C-6862-462D-94AA-5B363FA08509}" type="sibTrans" cxnId="{82451692-E4A1-49D0-BDFA-4D5E365C9367}">
      <dgm:prSet/>
      <dgm:spPr/>
      <dgm:t>
        <a:bodyPr/>
        <a:lstStyle/>
        <a:p>
          <a:endParaRPr lang="ru-RU"/>
        </a:p>
      </dgm:t>
    </dgm:pt>
    <dgm:pt modelId="{7A465373-98DA-4F31-BFBB-536503440700}">
      <dgm:prSet custT="1"/>
      <dgm:spPr/>
      <dgm:t>
        <a:bodyPr/>
        <a:lstStyle/>
        <a:p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 целесообразности создания единой ССВ Евросоюза (как элемента создаваемого Банковского союза)</a:t>
          </a:r>
        </a:p>
      </dgm:t>
    </dgm:pt>
    <dgm:pt modelId="{BC9CB41C-05BD-4181-9825-E173192E315A}" type="parTrans" cxnId="{E7093FD3-2E7F-4786-B396-6D893C4599CE}">
      <dgm:prSet/>
      <dgm:spPr/>
      <dgm:t>
        <a:bodyPr/>
        <a:lstStyle/>
        <a:p>
          <a:endParaRPr lang="ru-RU"/>
        </a:p>
      </dgm:t>
    </dgm:pt>
    <dgm:pt modelId="{43287141-F90F-481D-91C0-41458B7FB251}" type="sibTrans" cxnId="{E7093FD3-2E7F-4786-B396-6D893C4599CE}">
      <dgm:prSet/>
      <dgm:spPr/>
      <dgm:t>
        <a:bodyPr/>
        <a:lstStyle/>
        <a:p>
          <a:endParaRPr lang="ru-RU"/>
        </a:p>
      </dgm:t>
    </dgm:pt>
    <dgm:pt modelId="{A0D3ECE5-E6E9-4523-9982-D64D82D359CD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Директива не распространяется на Россию, но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4557C4D7-3B8F-45BD-A4A3-152B99C8C407}" type="sibTrans" cxnId="{ADA3FBF4-4714-4CE5-B74B-551BFBBEB3C6}">
      <dgm:prSet/>
      <dgm:spPr/>
      <dgm:t>
        <a:bodyPr/>
        <a:lstStyle/>
        <a:p>
          <a:endParaRPr lang="ru-RU"/>
        </a:p>
      </dgm:t>
    </dgm:pt>
    <dgm:pt modelId="{997EABE7-919B-4495-A0BE-20F715E179F6}" type="parTrans" cxnId="{ADA3FBF4-4714-4CE5-B74B-551BFBBEB3C6}">
      <dgm:prSet/>
      <dgm:spPr/>
      <dgm:t>
        <a:bodyPr/>
        <a:lstStyle/>
        <a:p>
          <a:endParaRPr lang="ru-RU"/>
        </a:p>
      </dgm:t>
    </dgm:pt>
    <dgm:pt modelId="{76C76EE4-6B93-4D0B-A19A-991DE1E323C0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F68A613-4B8C-4DC3-8F88-ACDCFCF6B653}" type="sibTrans" cxnId="{E1060E6B-10EE-4DE7-AE17-70C52D744648}">
      <dgm:prSet/>
      <dgm:spPr/>
      <dgm:t>
        <a:bodyPr/>
        <a:lstStyle/>
        <a:p>
          <a:endParaRPr lang="ru-RU"/>
        </a:p>
      </dgm:t>
    </dgm:pt>
    <dgm:pt modelId="{70F8B402-BFC2-40B4-A7F2-E0123CCA4910}" type="parTrans" cxnId="{E1060E6B-10EE-4DE7-AE17-70C52D744648}">
      <dgm:prSet/>
      <dgm:spPr/>
      <dgm:t>
        <a:bodyPr/>
        <a:lstStyle/>
        <a:p>
          <a:endParaRPr lang="ru-RU"/>
        </a:p>
      </dgm:t>
    </dgm:pt>
    <dgm:pt modelId="{E1CF83BB-741A-4464-8364-980424718558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9FE9B9B-9D5C-45B5-9973-7B62FD4CDAB2}" type="sibTrans" cxnId="{858CAEE4-AB25-49EB-8025-402E7706068D}">
      <dgm:prSet/>
      <dgm:spPr/>
      <dgm:t>
        <a:bodyPr/>
        <a:lstStyle/>
        <a:p>
          <a:endParaRPr lang="ru-RU"/>
        </a:p>
      </dgm:t>
    </dgm:pt>
    <dgm:pt modelId="{E7FF2C6D-D525-4FEB-856F-D119DA2BECAA}" type="parTrans" cxnId="{858CAEE4-AB25-49EB-8025-402E7706068D}">
      <dgm:prSet/>
      <dgm:spPr/>
      <dgm:t>
        <a:bodyPr/>
        <a:lstStyle/>
        <a:p>
          <a:endParaRPr lang="ru-RU"/>
        </a:p>
      </dgm:t>
    </dgm:pt>
    <dgm:pt modelId="{3D9E209B-F907-47BB-96E1-9161CA0EACCA}">
      <dgm:prSet custT="1"/>
      <dgm:spPr/>
      <dgm:t>
        <a:bodyPr/>
        <a:lstStyle/>
        <a:p>
          <a:r>
            <a:rPr lang="ru-RU" sz="135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Может служить примером гармонизации для Евразийского экономического союза (Ст. 70, Ст. 103 Договора о ЕАЭС, п. 22 (13) Протокола по финансовым услугам)</a:t>
          </a:r>
        </a:p>
      </dgm:t>
    </dgm:pt>
    <dgm:pt modelId="{B0A90B83-AD7B-4590-9A6A-D1A12F5539A2}" type="parTrans" cxnId="{BADD0DA1-AEBE-4341-A935-C66F13350A30}">
      <dgm:prSet/>
      <dgm:spPr/>
      <dgm:t>
        <a:bodyPr/>
        <a:lstStyle/>
        <a:p>
          <a:endParaRPr lang="ru-RU"/>
        </a:p>
      </dgm:t>
    </dgm:pt>
    <dgm:pt modelId="{62DF7A15-748F-48BE-BEF6-93D7A837F3EF}" type="sibTrans" cxnId="{BADD0DA1-AEBE-4341-A935-C66F13350A30}">
      <dgm:prSet/>
      <dgm:spPr/>
      <dgm:t>
        <a:bodyPr/>
        <a:lstStyle/>
        <a:p>
          <a:endParaRPr lang="ru-RU"/>
        </a:p>
      </dgm:t>
    </dgm:pt>
    <dgm:pt modelId="{E269F078-6725-4443-8C1B-1438857E731F}">
      <dgm:prSet custT="1"/>
      <dgm:spPr/>
      <dgm:t>
        <a:bodyPr/>
        <a:lstStyle/>
        <a:p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F73520F-14A6-4191-A596-303FB1DE222F}" type="parTrans" cxnId="{2D0F6B8F-DA53-42AC-86DA-7A0CA7565234}">
      <dgm:prSet/>
      <dgm:spPr/>
      <dgm:t>
        <a:bodyPr/>
        <a:lstStyle/>
        <a:p>
          <a:endParaRPr lang="ru-RU"/>
        </a:p>
      </dgm:t>
    </dgm:pt>
    <dgm:pt modelId="{2A0F6091-2176-4B6F-8ED1-31F5F48C6A08}" type="sibTrans" cxnId="{2D0F6B8F-DA53-42AC-86DA-7A0CA7565234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3" custScaleX="93666" custScaleY="24415" custLinFactNeighborY="-59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3" custScaleY="63566" custLinFactY="-3255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3" custScaleX="93666" custScaleY="23075" custLinFactNeighborY="-31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3" custScaleY="51732" custLinFactNeighborY="3789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F7D7648-2647-444D-9493-E1880D719D3D}" type="pres">
      <dgm:prSet presAssocID="{B5FF87D2-C481-4B52-B26B-E0FDA52C8816}" presName="spaceBetweenRectangles" presStyleCnt="0"/>
      <dgm:spPr/>
    </dgm:pt>
    <dgm:pt modelId="{5E99B115-901D-4C69-8D9D-ABBADBC78486}" type="pres">
      <dgm:prSet presAssocID="{3CC1B812-94AD-4E16-8B1E-1128950B578F}" presName="parentLin" presStyleCnt="0"/>
      <dgm:spPr/>
    </dgm:pt>
    <dgm:pt modelId="{F911E8B4-4E63-435C-9B99-1CC88F268718}" type="pres">
      <dgm:prSet presAssocID="{3CC1B812-94AD-4E16-8B1E-1128950B578F}" presName="parentLeftMargin" presStyleLbl="node1" presStyleIdx="1" presStyleCnt="3" custScaleX="93666" custScaleY="38110" custLinFactNeighborY="-7750"/>
      <dgm:spPr/>
      <dgm:t>
        <a:bodyPr/>
        <a:lstStyle/>
        <a:p>
          <a:endParaRPr lang="ru-RU"/>
        </a:p>
      </dgm:t>
    </dgm:pt>
    <dgm:pt modelId="{083BABF7-A1AA-4DD7-AA96-A86FAFDC3856}" type="pres">
      <dgm:prSet presAssocID="{3CC1B812-94AD-4E16-8B1E-1128950B578F}" presName="parentText" presStyleLbl="node1" presStyleIdx="2" presStyleCnt="3" custScaleX="93666" custScaleY="25704" custLinFactNeighborY="-47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53D4E-6B92-42D0-9D4D-ED894962D2DE}" type="pres">
      <dgm:prSet presAssocID="{3CC1B812-94AD-4E16-8B1E-1128950B578F}" presName="negativeSpace" presStyleCnt="0"/>
      <dgm:spPr/>
    </dgm:pt>
    <dgm:pt modelId="{5D64C013-72FA-4FAC-8122-280173521EDA}" type="pres">
      <dgm:prSet presAssocID="{3CC1B812-94AD-4E16-8B1E-1128950B578F}" presName="childText" presStyleLbl="conFgAcc1" presStyleIdx="2" presStyleCnt="3" custScaleY="43110" custLinFactNeighborY="636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5BCF660-0F31-4C0D-9066-ECB5174E7CD5}" type="presOf" srcId="{0BB7D17C-E81F-4500-89E5-6258C95DFB5C}" destId="{174BA1AC-D2AB-4DF6-93DF-707C7D0126BB}" srcOrd="1" destOrd="0" presId="urn:microsoft.com/office/officeart/2005/8/layout/list1"/>
    <dgm:cxn modelId="{9E70CD03-5BDD-410D-9739-06C4D866A559}" type="presOf" srcId="{76C76EE4-6B93-4D0B-A19A-991DE1E323C0}" destId="{5D64C013-72FA-4FAC-8122-280173521EDA}" srcOrd="0" destOrd="0" presId="urn:microsoft.com/office/officeart/2005/8/layout/list1"/>
    <dgm:cxn modelId="{E1060E6B-10EE-4DE7-AE17-70C52D744648}" srcId="{3CC1B812-94AD-4E16-8B1E-1128950B578F}" destId="{76C76EE4-6B93-4D0B-A19A-991DE1E323C0}" srcOrd="0" destOrd="0" parTransId="{70F8B402-BFC2-40B4-A7F2-E0123CCA4910}" sibTransId="{EF68A613-4B8C-4DC3-8F88-ACDCFCF6B653}"/>
    <dgm:cxn modelId="{B5053424-EBC5-43AA-A851-B86ED542912F}" type="presOf" srcId="{B3FF6257-0CC6-489E-A12B-B0CF42625B37}" destId="{9805AE38-255F-444B-A2E6-381D4EB7398F}" srcOrd="0" destOrd="0" presId="urn:microsoft.com/office/officeart/2005/8/layout/list1"/>
    <dgm:cxn modelId="{ABC53501-9B40-4335-A633-4C7AF0241AE2}" srcId="{B3FF6257-0CC6-489E-A12B-B0CF42625B37}" destId="{40F2C288-BA0A-4E81-A157-931BDDBA798A}" srcOrd="1" destOrd="0" parTransId="{E932F4E1-06B3-4FA4-A91F-F457DBC13F2B}" sibTransId="{9ADCEA05-2AE2-4D55-9EB8-362FB703BAA7}"/>
    <dgm:cxn modelId="{EA64B1B5-A61F-4701-99E4-AE125E7637FD}" srcId="{40F2C288-BA0A-4E81-A157-931BDDBA798A}" destId="{FEAD218A-4B3F-40D7-B2E7-32B3E5DF5AFB}" srcOrd="0" destOrd="0" parTransId="{3535CFAF-51D1-47C8-BF1E-EFBA04128AA8}" sibTransId="{8FC40301-2856-4CD8-8AA9-35B9E54E9D34}"/>
    <dgm:cxn modelId="{DC5B60AD-7301-487B-9A7B-17CDD215A1A7}" type="presOf" srcId="{604B00E6-3F57-47A4-8E08-78EC51F848D7}" destId="{BF5529A2-F030-4E53-8900-FB4506A74F2F}" srcOrd="0" destOrd="3" presId="urn:microsoft.com/office/officeart/2005/8/layout/list1"/>
    <dgm:cxn modelId="{858CAEE4-AB25-49EB-8025-402E7706068D}" srcId="{3CC1B812-94AD-4E16-8B1E-1128950B578F}" destId="{E1CF83BB-741A-4464-8364-980424718558}" srcOrd="1" destOrd="0" parTransId="{E7FF2C6D-D525-4FEB-856F-D119DA2BECAA}" sibTransId="{19FE9B9B-9D5C-45B5-9973-7B62FD4CDAB2}"/>
    <dgm:cxn modelId="{4C0BAC68-83DD-41C3-A463-DBE3F0CE68A7}" type="presOf" srcId="{3CC1B812-94AD-4E16-8B1E-1128950B578F}" destId="{F911E8B4-4E63-435C-9B99-1CC88F268718}" srcOrd="0" destOrd="0" presId="urn:microsoft.com/office/officeart/2005/8/layout/list1"/>
    <dgm:cxn modelId="{5E0C1BFC-B3D9-489E-90F3-431AE75730F1}" srcId="{0BB7D17C-E81F-4500-89E5-6258C95DFB5C}" destId="{5F301ADF-8BB9-4F66-9B45-E3A3194E2484}" srcOrd="2" destOrd="0" parTransId="{B5A7B135-7E27-4135-9CE5-E81F11F126A5}" sibTransId="{7B64F608-1921-468E-BFDD-2CA388C65E52}"/>
    <dgm:cxn modelId="{2D0F6B8F-DA53-42AC-86DA-7A0CA7565234}" srcId="{3CC1B812-94AD-4E16-8B1E-1128950B578F}" destId="{E269F078-6725-4443-8C1B-1438857E731F}" srcOrd="4" destOrd="0" parTransId="{1F73520F-14A6-4191-A596-303FB1DE222F}" sibTransId="{2A0F6091-2176-4B6F-8ED1-31F5F48C6A08}"/>
    <dgm:cxn modelId="{E7093FD3-2E7F-4786-B396-6D893C4599CE}" srcId="{40F2C288-BA0A-4E81-A157-931BDDBA798A}" destId="{7A465373-98DA-4F31-BFBB-536503440700}" srcOrd="2" destOrd="0" parTransId="{BC9CB41C-05BD-4181-9825-E173192E315A}" sibTransId="{43287141-F90F-481D-91C0-41458B7FB251}"/>
    <dgm:cxn modelId="{01BA0907-959F-497E-9A9F-88E08204941E}" type="presOf" srcId="{E2CF0882-3B96-42B0-BDA9-AADBFA0E3E75}" destId="{AE18F5DA-AA15-4D14-A853-7543648A8040}" srcOrd="0" destOrd="3" presId="urn:microsoft.com/office/officeart/2005/8/layout/list1"/>
    <dgm:cxn modelId="{6A827DF6-213A-4C61-AAB8-2EFC2A33A9FD}" type="presOf" srcId="{508D4F23-999D-4D67-8DEE-A4D040E69883}" destId="{BF5529A2-F030-4E53-8900-FB4506A74F2F}" srcOrd="0" destOrd="1" presId="urn:microsoft.com/office/officeart/2005/8/layout/list1"/>
    <dgm:cxn modelId="{674F6AB7-FAE0-4988-8641-209A19B816BD}" type="presOf" srcId="{E1CF83BB-741A-4464-8364-980424718558}" destId="{5D64C013-72FA-4FAC-8122-280173521EDA}" srcOrd="0" destOrd="1" presId="urn:microsoft.com/office/officeart/2005/8/layout/list1"/>
    <dgm:cxn modelId="{44BB135D-E300-4C95-A803-EECD7957D5A5}" type="presOf" srcId="{FEAD218A-4B3F-40D7-B2E7-32B3E5DF5AFB}" destId="{AE18F5DA-AA15-4D14-A853-7543648A8040}" srcOrd="0" destOrd="2" presId="urn:microsoft.com/office/officeart/2005/8/layout/list1"/>
    <dgm:cxn modelId="{B3227C24-AE95-4FC9-8389-8E6EA9E874CC}" type="presOf" srcId="{3D9E209B-F907-47BB-96E1-9161CA0EACCA}" destId="{5D64C013-72FA-4FAC-8122-280173521EDA}" srcOrd="0" destOrd="3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5B846CD1-03C5-4D98-A284-4BA1E2DA4DF3}" type="presOf" srcId="{E866B454-AD59-41BB-83E5-09742DE165ED}" destId="{BF5529A2-F030-4E53-8900-FB4506A74F2F}" srcOrd="0" destOrd="0" presId="urn:microsoft.com/office/officeart/2005/8/layout/list1"/>
    <dgm:cxn modelId="{862C21D8-C769-4D4B-B054-86856E676B9C}" type="presOf" srcId="{E10227C5-8B32-4A00-BCD1-83BB149892F0}" destId="{AE18F5DA-AA15-4D14-A853-7543648A8040}" srcOrd="0" destOrd="0" presId="urn:microsoft.com/office/officeart/2005/8/layout/list1"/>
    <dgm:cxn modelId="{F524FC4F-E17E-4DF0-A31E-25CF41634740}" srcId="{B3FF6257-0CC6-489E-A12B-B0CF42625B37}" destId="{E10227C5-8B32-4A00-BCD1-83BB149892F0}" srcOrd="0" destOrd="0" parTransId="{61E08A92-759B-472C-8C39-4B5C877875FA}" sibTransId="{51B84314-81A6-4A55-B3D1-197329940AF4}"/>
    <dgm:cxn modelId="{BADD0DA1-AEBE-4341-A935-C66F13350A30}" srcId="{3CC1B812-94AD-4E16-8B1E-1128950B578F}" destId="{3D9E209B-F907-47BB-96E1-9161CA0EACCA}" srcOrd="3" destOrd="0" parTransId="{B0A90B83-AD7B-4590-9A6A-D1A12F5539A2}" sibTransId="{62DF7A15-748F-48BE-BEF6-93D7A837F3EF}"/>
    <dgm:cxn modelId="{68031BD8-E56D-4137-8537-FEF21F6A396B}" srcId="{0BB7D17C-E81F-4500-89E5-6258C95DFB5C}" destId="{604B00E6-3F57-47A4-8E08-78EC51F848D7}" srcOrd="3" destOrd="0" parTransId="{457B81F6-C7B3-4B91-A0C4-F6CC9178113B}" sibTransId="{FE83C632-6965-45C3-92A1-F667415A96B7}"/>
    <dgm:cxn modelId="{82451692-E4A1-49D0-BDFA-4D5E365C9367}" srcId="{40F2C288-BA0A-4E81-A157-931BDDBA798A}" destId="{E2CF0882-3B96-42B0-BDA9-AADBFA0E3E75}" srcOrd="1" destOrd="0" parTransId="{2E44EDB3-B964-4301-8957-3F209BA7B810}" sibTransId="{6C59D27C-6862-462D-94AA-5B363FA08509}"/>
    <dgm:cxn modelId="{5FD68824-343E-4EF4-A358-CA3DE12DFA09}" type="presOf" srcId="{7A465373-98DA-4F31-BFBB-536503440700}" destId="{AE18F5DA-AA15-4D14-A853-7543648A8040}" srcOrd="0" destOrd="4" presId="urn:microsoft.com/office/officeart/2005/8/layout/list1"/>
    <dgm:cxn modelId="{B466871E-989E-4A1F-88D7-D942022CB027}" type="presOf" srcId="{A0D3ECE5-E6E9-4523-9982-D64D82D359CD}" destId="{5D64C013-72FA-4FAC-8122-280173521EDA}" srcOrd="0" destOrd="2" presId="urn:microsoft.com/office/officeart/2005/8/layout/list1"/>
    <dgm:cxn modelId="{153F3194-30FB-42E2-BEA3-1284A3548660}" type="presOf" srcId="{B3FF6257-0CC6-489E-A12B-B0CF42625B37}" destId="{861D9028-0954-486F-A2EA-6EEC45B7C890}" srcOrd="1" destOrd="0" presId="urn:microsoft.com/office/officeart/2005/8/layout/list1"/>
    <dgm:cxn modelId="{0F640B68-D70D-4C19-9B41-72C9E9219D40}" type="presOf" srcId="{E269F078-6725-4443-8C1B-1438857E731F}" destId="{5D64C013-72FA-4FAC-8122-280173521EDA}" srcOrd="0" destOrd="4" presId="urn:microsoft.com/office/officeart/2005/8/layout/list1"/>
    <dgm:cxn modelId="{071066F8-9C31-4D74-98F9-4E198724AF34}" type="presOf" srcId="{14513A81-9D38-4349-B6AD-E35E528DA503}" destId="{C338FC59-8464-439F-8D6D-EC3EAA3F9D7F}" srcOrd="0" destOrd="0" presId="urn:microsoft.com/office/officeart/2005/8/layout/list1"/>
    <dgm:cxn modelId="{ADA3FBF4-4714-4CE5-B74B-551BFBBEB3C6}" srcId="{3CC1B812-94AD-4E16-8B1E-1128950B578F}" destId="{A0D3ECE5-E6E9-4523-9982-D64D82D359CD}" srcOrd="2" destOrd="0" parTransId="{997EABE7-919B-4495-A0BE-20F715E179F6}" sibTransId="{4557C4D7-3B8F-45BD-A4A3-152B99C8C407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E3E66DFB-2081-4174-B6A3-50ACE45CA45B}" srcId="{0BB7D17C-E81F-4500-89E5-6258C95DFB5C}" destId="{E866B454-AD59-41BB-83E5-09742DE165ED}" srcOrd="0" destOrd="0" parTransId="{0C662C6A-B9C4-47C6-BA75-BE5A018542E8}" sibTransId="{3D3FFEE8-90D0-44DA-A3BC-0BA4F273AFE7}"/>
    <dgm:cxn modelId="{2519C319-C504-43A4-BF66-B3400ECBBD70}" type="presOf" srcId="{40F2C288-BA0A-4E81-A157-931BDDBA798A}" destId="{AE18F5DA-AA15-4D14-A853-7543648A8040}" srcOrd="0" destOrd="1" presId="urn:microsoft.com/office/officeart/2005/8/layout/list1"/>
    <dgm:cxn modelId="{B7660BA3-5FF4-4D42-9375-B8B7FB4AF518}" srcId="{0BB7D17C-E81F-4500-89E5-6258C95DFB5C}" destId="{508D4F23-999D-4D67-8DEE-A4D040E69883}" srcOrd="1" destOrd="0" parTransId="{237B6745-62B1-4087-ACF8-318A99DFEE35}" sibTransId="{9EFCEFAF-B239-40ED-BCA4-8480E828F269}"/>
    <dgm:cxn modelId="{F81D9039-5806-474A-867D-BAA89967FD78}" type="presOf" srcId="{5F301ADF-8BB9-4F66-9B45-E3A3194E2484}" destId="{BF5529A2-F030-4E53-8900-FB4506A74F2F}" srcOrd="0" destOrd="2" presId="urn:microsoft.com/office/officeart/2005/8/layout/list1"/>
    <dgm:cxn modelId="{EB5A18FE-8176-4D49-9AC4-DF50D337F8CF}" type="presOf" srcId="{0BB7D17C-E81F-4500-89E5-6258C95DFB5C}" destId="{872C03D5-ADD9-417C-9825-911A8884E8CA}" srcOrd="0" destOrd="0" presId="urn:microsoft.com/office/officeart/2005/8/layout/list1"/>
    <dgm:cxn modelId="{BB743BFA-A9E9-40CD-90C3-8E73A71DE67A}" srcId="{14513A81-9D38-4349-B6AD-E35E528DA503}" destId="{3CC1B812-94AD-4E16-8B1E-1128950B578F}" srcOrd="2" destOrd="0" parTransId="{CE700A91-9DB1-4951-AABD-668ECFC1DBB8}" sibTransId="{9E98BFA3-4E8E-4674-9876-E6054DD0D952}"/>
    <dgm:cxn modelId="{3D61E370-5756-4B11-A78F-477054621E47}" type="presOf" srcId="{3CC1B812-94AD-4E16-8B1E-1128950B578F}" destId="{083BABF7-A1AA-4DD7-AA96-A86FAFDC3856}" srcOrd="1" destOrd="0" presId="urn:microsoft.com/office/officeart/2005/8/layout/list1"/>
    <dgm:cxn modelId="{C7F1E95B-FA84-4DC9-AB0A-FF99D7C52144}" type="presParOf" srcId="{C338FC59-8464-439F-8D6D-EC3EAA3F9D7F}" destId="{65697438-F48D-4ABF-9377-1D33B95C555D}" srcOrd="0" destOrd="0" presId="urn:microsoft.com/office/officeart/2005/8/layout/list1"/>
    <dgm:cxn modelId="{0D302BC8-0E5C-47DD-98BB-D735F28B3043}" type="presParOf" srcId="{65697438-F48D-4ABF-9377-1D33B95C555D}" destId="{872C03D5-ADD9-417C-9825-911A8884E8CA}" srcOrd="0" destOrd="0" presId="urn:microsoft.com/office/officeart/2005/8/layout/list1"/>
    <dgm:cxn modelId="{F8112A50-22CA-4143-B43D-043AB2E6EB9F}" type="presParOf" srcId="{65697438-F48D-4ABF-9377-1D33B95C555D}" destId="{174BA1AC-D2AB-4DF6-93DF-707C7D0126BB}" srcOrd="1" destOrd="0" presId="urn:microsoft.com/office/officeart/2005/8/layout/list1"/>
    <dgm:cxn modelId="{814D9AA9-7B52-4644-A870-F8A8D4156E54}" type="presParOf" srcId="{C338FC59-8464-439F-8D6D-EC3EAA3F9D7F}" destId="{436E27A7-81C3-41C9-9676-83C677708625}" srcOrd="1" destOrd="0" presId="urn:microsoft.com/office/officeart/2005/8/layout/list1"/>
    <dgm:cxn modelId="{BD46BA8A-2539-427C-861F-EFD376254EEB}" type="presParOf" srcId="{C338FC59-8464-439F-8D6D-EC3EAA3F9D7F}" destId="{BF5529A2-F030-4E53-8900-FB4506A74F2F}" srcOrd="2" destOrd="0" presId="urn:microsoft.com/office/officeart/2005/8/layout/list1"/>
    <dgm:cxn modelId="{21FBA084-19E7-45B8-8F91-24A27136D888}" type="presParOf" srcId="{C338FC59-8464-439F-8D6D-EC3EAA3F9D7F}" destId="{7D95307C-6AFB-45B2-B7B9-D236966F1679}" srcOrd="3" destOrd="0" presId="urn:microsoft.com/office/officeart/2005/8/layout/list1"/>
    <dgm:cxn modelId="{598D7C9F-DE89-4A93-BE6D-613838567ADA}" type="presParOf" srcId="{C338FC59-8464-439F-8D6D-EC3EAA3F9D7F}" destId="{289DC648-E949-4A3B-95EF-40B15E0FE861}" srcOrd="4" destOrd="0" presId="urn:microsoft.com/office/officeart/2005/8/layout/list1"/>
    <dgm:cxn modelId="{C8074CE9-5753-48AE-8156-A7144865617D}" type="presParOf" srcId="{289DC648-E949-4A3B-95EF-40B15E0FE861}" destId="{9805AE38-255F-444B-A2E6-381D4EB7398F}" srcOrd="0" destOrd="0" presId="urn:microsoft.com/office/officeart/2005/8/layout/list1"/>
    <dgm:cxn modelId="{B3B26AA2-E0D0-42F7-BE51-BAB941EB4453}" type="presParOf" srcId="{289DC648-E949-4A3B-95EF-40B15E0FE861}" destId="{861D9028-0954-486F-A2EA-6EEC45B7C890}" srcOrd="1" destOrd="0" presId="urn:microsoft.com/office/officeart/2005/8/layout/list1"/>
    <dgm:cxn modelId="{3CBB2B87-66FA-4060-A5B7-618B2D1FCEA2}" type="presParOf" srcId="{C338FC59-8464-439F-8D6D-EC3EAA3F9D7F}" destId="{C970C520-A7D9-4E91-8939-33A964CD135F}" srcOrd="5" destOrd="0" presId="urn:microsoft.com/office/officeart/2005/8/layout/list1"/>
    <dgm:cxn modelId="{A7587236-D379-4F8B-8D85-E61AA257718F}" type="presParOf" srcId="{C338FC59-8464-439F-8D6D-EC3EAA3F9D7F}" destId="{AE18F5DA-AA15-4D14-A853-7543648A8040}" srcOrd="6" destOrd="0" presId="urn:microsoft.com/office/officeart/2005/8/layout/list1"/>
    <dgm:cxn modelId="{A59E1749-F8DA-40E4-B77A-25EE1EDC628A}" type="presParOf" srcId="{C338FC59-8464-439F-8D6D-EC3EAA3F9D7F}" destId="{CF7D7648-2647-444D-9493-E1880D719D3D}" srcOrd="7" destOrd="0" presId="urn:microsoft.com/office/officeart/2005/8/layout/list1"/>
    <dgm:cxn modelId="{31B4A0CF-36FD-4463-9F89-1A239E1C667B}" type="presParOf" srcId="{C338FC59-8464-439F-8D6D-EC3EAA3F9D7F}" destId="{5E99B115-901D-4C69-8D9D-ABBADBC78486}" srcOrd="8" destOrd="0" presId="urn:microsoft.com/office/officeart/2005/8/layout/list1"/>
    <dgm:cxn modelId="{7719C759-5968-446B-B82D-7B4DC9A91445}" type="presParOf" srcId="{5E99B115-901D-4C69-8D9D-ABBADBC78486}" destId="{F911E8B4-4E63-435C-9B99-1CC88F268718}" srcOrd="0" destOrd="0" presId="urn:microsoft.com/office/officeart/2005/8/layout/list1"/>
    <dgm:cxn modelId="{9DCD41E5-037C-42EB-9B9A-0FEBCF1544E5}" type="presParOf" srcId="{5E99B115-901D-4C69-8D9D-ABBADBC78486}" destId="{083BABF7-A1AA-4DD7-AA96-A86FAFDC3856}" srcOrd="1" destOrd="0" presId="urn:microsoft.com/office/officeart/2005/8/layout/list1"/>
    <dgm:cxn modelId="{DCFA22A2-86E1-46A5-88EC-4D6E4E479A1A}" type="presParOf" srcId="{C338FC59-8464-439F-8D6D-EC3EAA3F9D7F}" destId="{81E53D4E-6B92-42D0-9D4D-ED894962D2DE}" srcOrd="9" destOrd="0" presId="urn:microsoft.com/office/officeart/2005/8/layout/list1"/>
    <dgm:cxn modelId="{9727A2BC-9916-4DAE-927F-220A422B0681}" type="presParOf" srcId="{C338FC59-8464-439F-8D6D-EC3EAA3F9D7F}" destId="{5D64C013-72FA-4FAC-8122-280173521E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3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4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Управление: новые критерии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9A99602D-2E30-4472-816B-D22CBA1CF53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Высший орган управления и руководство страховщика депозитов состоит из лиц, отвечающих критериям профессионализма и непредвзятости (“</a:t>
          </a:r>
          <a:r>
            <a:rPr lang="ru-RU" sz="14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fit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and </a:t>
          </a:r>
          <a:r>
            <a:rPr lang="ru-RU" sz="14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proper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”)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A4E6024-70B4-497A-BE51-32AE95AD3400}" type="parTrans" cxnId="{1A4CCDF5-DC64-4145-BDD6-EDC4DF73931A}">
      <dgm:prSet/>
      <dgm:spPr/>
      <dgm:t>
        <a:bodyPr/>
        <a:lstStyle/>
        <a:p>
          <a:endParaRPr lang="ru-RU"/>
        </a:p>
      </dgm:t>
    </dgm:pt>
    <dgm:pt modelId="{284DAF2C-1F97-4820-A393-9D8C087A30A5}" type="sibTrans" cxnId="{1A4CCDF5-DC64-4145-BDD6-EDC4DF73931A}">
      <dgm:prSet/>
      <dgm:spPr/>
      <dgm:t>
        <a:bodyPr/>
        <a:lstStyle/>
        <a:p>
          <a:endParaRPr lang="ru-RU"/>
        </a:p>
      </dgm:t>
    </dgm:pt>
    <dgm:pt modelId="{3FDE768A-4CF5-4B83-80AC-FD6E4456C2CF}">
      <dgm:prSet custT="1"/>
      <dgm:spPr/>
      <dgm:t>
        <a:bodyPr anchor="ctr"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Члены высшего органа управления и руководитель страховщика депозитов 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назначаются/избираются </a:t>
          </a:r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 фиксированный срок</a:t>
          </a:r>
        </a:p>
      </dgm:t>
    </dgm:pt>
    <dgm:pt modelId="{4525C799-EF50-402B-8BBC-472E1E066D39}" type="parTrans" cxnId="{8F998E5F-2A1E-4595-AFA6-1D8962543932}">
      <dgm:prSet/>
      <dgm:spPr/>
      <dgm:t>
        <a:bodyPr/>
        <a:lstStyle/>
        <a:p>
          <a:endParaRPr lang="ru-RU"/>
        </a:p>
      </dgm:t>
    </dgm:pt>
    <dgm:pt modelId="{BFBECE7D-AAA4-4B90-9926-657B1A5EBFFE}" type="sibTrans" cxnId="{8F998E5F-2A1E-4595-AFA6-1D8962543932}">
      <dgm:prSet/>
      <dgm:spPr/>
      <dgm:t>
        <a:bodyPr/>
        <a:lstStyle/>
        <a:p>
          <a:endParaRPr lang="ru-RU"/>
        </a:p>
      </dgm:t>
    </dgm:pt>
    <dgm:pt modelId="{06C583E7-0CFD-43E8-A1C7-1E88E8D01CE8}">
      <dgm:prSet custT="1"/>
      <dgm:spPr/>
      <dgm:t>
        <a:bodyPr anchor="ctr"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Имеется прозрачный процесс назначения и отстранения членов высшего органа управления и руководителя страховщика депозитов</a:t>
          </a:r>
        </a:p>
      </dgm:t>
    </dgm:pt>
    <dgm:pt modelId="{0010ECCD-AA97-4E11-83AA-5FA378F625BC}" type="parTrans" cxnId="{DF12C11B-7D4E-4E23-9988-5B24825EA52E}">
      <dgm:prSet/>
      <dgm:spPr/>
      <dgm:t>
        <a:bodyPr/>
        <a:lstStyle/>
        <a:p>
          <a:endParaRPr lang="ru-RU"/>
        </a:p>
      </dgm:t>
    </dgm:pt>
    <dgm:pt modelId="{EAB88927-7DA6-4492-B326-097F52191CB1}" type="sibTrans" cxnId="{DF12C11B-7D4E-4E23-9988-5B24825EA52E}">
      <dgm:prSet/>
      <dgm:spPr/>
      <dgm:t>
        <a:bodyPr/>
        <a:lstStyle/>
        <a:p>
          <a:endParaRPr lang="ru-RU"/>
        </a:p>
      </dgm:t>
    </dgm:pt>
    <dgm:pt modelId="{10D91558-6988-46AE-92F0-389D1CC1DEB1}">
      <dgm:prSet custT="1"/>
      <dgm:spPr/>
      <dgm:t>
        <a:bodyPr anchor="ctr"/>
        <a:lstStyle/>
        <a:p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Члены высшего органа управления и работники страховщика депозитов обязаны соблюдать высокие этические стандарты и кодекс поведения в целях минимизации конфликта интересов</a:t>
          </a:r>
        </a:p>
      </dgm:t>
    </dgm:pt>
    <dgm:pt modelId="{727220D5-F28D-49FD-98E8-12A7938B2670}" type="parTrans" cxnId="{6144862E-BBAD-4856-890B-DC7BB854CB57}">
      <dgm:prSet/>
      <dgm:spPr/>
      <dgm:t>
        <a:bodyPr/>
        <a:lstStyle/>
        <a:p>
          <a:endParaRPr lang="ru-RU"/>
        </a:p>
      </dgm:t>
    </dgm:pt>
    <dgm:pt modelId="{F6AC915B-EC54-4C73-9CC0-EB46A767909E}" type="sibTrans" cxnId="{6144862E-BBAD-4856-890B-DC7BB854CB57}">
      <dgm:prSet/>
      <dgm:spPr/>
      <dgm:t>
        <a:bodyPr/>
        <a:lstStyle/>
        <a:p>
          <a:endParaRPr lang="ru-RU"/>
        </a:p>
      </dgm:t>
    </dgm:pt>
    <dgm:pt modelId="{62BFA509-0412-4B21-967C-510BD2DDE05F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</a:t>
          </a:r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обеспечения операционной независимости страховщика депозитов представители других участников системы 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поддержания </a:t>
          </a:r>
          <a:r>
            <a:rPr lang="ru-RU" sz="14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финансовой стабильности не должны составлять большинство в высшем органе управления и возглавлять его</a:t>
          </a:r>
        </a:p>
      </dgm:t>
    </dgm:pt>
    <dgm:pt modelId="{1DA5BD25-EF02-4B7C-BB65-3CF21C83938F}" type="parTrans" cxnId="{CCED468F-6AE0-479F-9A8D-D627F34A7B97}">
      <dgm:prSet/>
      <dgm:spPr/>
      <dgm:t>
        <a:bodyPr/>
        <a:lstStyle/>
        <a:p>
          <a:endParaRPr lang="ru-RU"/>
        </a:p>
      </dgm:t>
    </dgm:pt>
    <dgm:pt modelId="{CF093419-77A4-4DC0-B063-FC6E8CF903D4}" type="sibTrans" cxnId="{CCED468F-6AE0-479F-9A8D-D627F34A7B97}">
      <dgm:prSet/>
      <dgm:spPr/>
      <dgm:t>
        <a:bodyPr/>
        <a:lstStyle/>
        <a:p>
          <a:endParaRPr lang="ru-RU"/>
        </a:p>
      </dgm:t>
    </dgm:pt>
    <dgm:pt modelId="{B7265974-4F60-4BF0-AADB-69C057794DAD}">
      <dgm:prSet custT="1"/>
      <dgm:spPr/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8826273-0BB2-485E-A930-D5BAD2E316F7}" type="parTrans" cxnId="{20E3256D-0FBA-4A17-B82D-72C47AADCD43}">
      <dgm:prSet/>
      <dgm:spPr/>
      <dgm:t>
        <a:bodyPr/>
        <a:lstStyle/>
        <a:p>
          <a:endParaRPr lang="ru-RU"/>
        </a:p>
      </dgm:t>
    </dgm:pt>
    <dgm:pt modelId="{E6F14511-43B7-4D24-8377-D27E34237B72}" type="sibTrans" cxnId="{20E3256D-0FBA-4A17-B82D-72C47AADCD43}">
      <dgm:prSet/>
      <dgm:spPr/>
      <dgm:t>
        <a:bodyPr/>
        <a:lstStyle/>
        <a:p>
          <a:endParaRPr lang="ru-RU"/>
        </a:p>
      </dgm:t>
    </dgm:pt>
    <dgm:pt modelId="{65F902AD-82F6-4566-999F-FEF9550BA256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8A0BB0B-2F1A-4985-AF28-C3D19D85A13B}" type="parTrans" cxnId="{58A95727-9AC7-4D5B-932A-B72BB4D25CB6}">
      <dgm:prSet/>
      <dgm:spPr/>
      <dgm:t>
        <a:bodyPr/>
        <a:lstStyle/>
        <a:p>
          <a:endParaRPr lang="ru-RU"/>
        </a:p>
      </dgm:t>
    </dgm:pt>
    <dgm:pt modelId="{2E1C0428-B3E0-47E7-A96B-C3518B18017F}" type="sibTrans" cxnId="{58A95727-9AC7-4D5B-932A-B72BB4D25CB6}">
      <dgm:prSet/>
      <dgm:spPr/>
      <dgm:t>
        <a:bodyPr/>
        <a:lstStyle/>
        <a:p>
          <a:endParaRPr lang="ru-RU"/>
        </a:p>
      </dgm:t>
    </dgm:pt>
    <dgm:pt modelId="{D3555D9C-843F-47A7-A62B-D506DDA2C216}">
      <dgm:prSet custT="1"/>
      <dgm:spPr/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CC58CD7-D3A8-4E5D-8E14-21CD0FD13F27}" type="parTrans" cxnId="{859DA54A-5458-4BBE-B59D-C1B9F094418E}">
      <dgm:prSet/>
      <dgm:spPr/>
      <dgm:t>
        <a:bodyPr/>
        <a:lstStyle/>
        <a:p>
          <a:endParaRPr lang="ru-RU"/>
        </a:p>
      </dgm:t>
    </dgm:pt>
    <dgm:pt modelId="{CE152770-5378-4979-B3BC-F7625C8E8C43}" type="sibTrans" cxnId="{859DA54A-5458-4BBE-B59D-C1B9F094418E}">
      <dgm:prSet/>
      <dgm:spPr/>
      <dgm:t>
        <a:bodyPr/>
        <a:lstStyle/>
        <a:p>
          <a:endParaRPr lang="ru-RU"/>
        </a:p>
      </dgm:t>
    </dgm:pt>
    <dgm:pt modelId="{507E2754-0562-4A51-8697-93737A5E030F}">
      <dgm:prSet custT="1"/>
      <dgm:spPr/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1C4886B-123A-407C-8DB0-6C25289979BD}" type="parTrans" cxnId="{E75770F0-B7F0-4084-BA98-951396228DB0}">
      <dgm:prSet/>
      <dgm:spPr/>
      <dgm:t>
        <a:bodyPr/>
        <a:lstStyle/>
        <a:p>
          <a:endParaRPr lang="ru-RU"/>
        </a:p>
      </dgm:t>
    </dgm:pt>
    <dgm:pt modelId="{5DCC28A9-5863-4C21-B12F-CEE384F7179E}" type="sibTrans" cxnId="{E75770F0-B7F0-4084-BA98-951396228DB0}">
      <dgm:prSet/>
      <dgm:spPr/>
      <dgm:t>
        <a:bodyPr/>
        <a:lstStyle/>
        <a:p>
          <a:endParaRPr lang="ru-RU"/>
        </a:p>
      </dgm:t>
    </dgm:pt>
    <dgm:pt modelId="{05DADACF-0A1A-40F6-970A-18AFB2129337}">
      <dgm:prSet custT="1"/>
      <dgm:spPr/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DD3A2FB-8A32-4F0F-A770-DEE697F44A2F}" type="parTrans" cxnId="{48EDCE8D-9A11-4364-9634-B267B4AFCD7A}">
      <dgm:prSet/>
      <dgm:spPr/>
      <dgm:t>
        <a:bodyPr/>
        <a:lstStyle/>
        <a:p>
          <a:endParaRPr lang="ru-RU"/>
        </a:p>
      </dgm:t>
    </dgm:pt>
    <dgm:pt modelId="{EC49E848-365F-42C5-AE6D-DAFB13A26A6E}" type="sibTrans" cxnId="{48EDCE8D-9A11-4364-9634-B267B4AFCD7A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38110" custLinFactNeighborY="-30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8452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61D3429E-144B-49B4-8557-BA0B4D8B6D3B}" type="presOf" srcId="{05DADACF-0A1A-40F6-970A-18AFB2129337}" destId="{BF5529A2-F030-4E53-8900-FB4506A74F2F}" srcOrd="0" destOrd="7" presId="urn:microsoft.com/office/officeart/2005/8/layout/list1"/>
    <dgm:cxn modelId="{CCED468F-6AE0-479F-9A8D-D627F34A7B97}" srcId="{0BB7D17C-E81F-4500-89E5-6258C95DFB5C}" destId="{62BFA509-0412-4B21-967C-510BD2DDE05F}" srcOrd="8" destOrd="0" parTransId="{1DA5BD25-EF02-4B7C-BB65-3CF21C83938F}" sibTransId="{CF093419-77A4-4DC0-B063-FC6E8CF903D4}"/>
    <dgm:cxn modelId="{06403950-B57F-4C4C-9FA2-4D104EB52A46}" type="presOf" srcId="{0BB7D17C-E81F-4500-89E5-6258C95DFB5C}" destId="{872C03D5-ADD9-417C-9825-911A8884E8CA}" srcOrd="0" destOrd="0" presId="urn:microsoft.com/office/officeart/2005/8/layout/list1"/>
    <dgm:cxn modelId="{E75770F0-B7F0-4084-BA98-951396228DB0}" srcId="{0BB7D17C-E81F-4500-89E5-6258C95DFB5C}" destId="{507E2754-0562-4A51-8697-93737A5E030F}" srcOrd="5" destOrd="0" parTransId="{81C4886B-123A-407C-8DB0-6C25289979BD}" sibTransId="{5DCC28A9-5863-4C21-B12F-CEE384F7179E}"/>
    <dgm:cxn modelId="{92466762-9237-469B-86F1-34A71A9C8737}" type="presOf" srcId="{14513A81-9D38-4349-B6AD-E35E528DA503}" destId="{C338FC59-8464-439F-8D6D-EC3EAA3F9D7F}" srcOrd="0" destOrd="0" presId="urn:microsoft.com/office/officeart/2005/8/layout/list1"/>
    <dgm:cxn modelId="{9BF5D1AA-610E-4F98-8B70-B841B6AD6F76}" type="presOf" srcId="{06C583E7-0CFD-43E8-A1C7-1E88E8D01CE8}" destId="{BF5529A2-F030-4E53-8900-FB4506A74F2F}" srcOrd="0" destOrd="4" presId="urn:microsoft.com/office/officeart/2005/8/layout/list1"/>
    <dgm:cxn modelId="{1A4CCDF5-DC64-4145-BDD6-EDC4DF73931A}" srcId="{0BB7D17C-E81F-4500-89E5-6258C95DFB5C}" destId="{9A99602D-2E30-4472-816B-D22CBA1CF53B}" srcOrd="0" destOrd="0" parTransId="{FA4E6024-70B4-497A-BE51-32AE95AD3400}" sibTransId="{284DAF2C-1F97-4820-A393-9D8C087A30A5}"/>
    <dgm:cxn modelId="{530EBC22-FDF7-44F8-A48E-05A5D9A03ACF}" type="presOf" srcId="{10D91558-6988-46AE-92F0-389D1CC1DEB1}" destId="{BF5529A2-F030-4E53-8900-FB4506A74F2F}" srcOrd="0" destOrd="6" presId="urn:microsoft.com/office/officeart/2005/8/layout/list1"/>
    <dgm:cxn modelId="{20E3256D-0FBA-4A17-B82D-72C47AADCD43}" srcId="{0BB7D17C-E81F-4500-89E5-6258C95DFB5C}" destId="{B7265974-4F60-4BF0-AADB-69C057794DAD}" srcOrd="9" destOrd="0" parTransId="{18826273-0BB2-485E-A930-D5BAD2E316F7}" sibTransId="{E6F14511-43B7-4D24-8377-D27E34237B72}"/>
    <dgm:cxn modelId="{48EDCE8D-9A11-4364-9634-B267B4AFCD7A}" srcId="{0BB7D17C-E81F-4500-89E5-6258C95DFB5C}" destId="{05DADACF-0A1A-40F6-970A-18AFB2129337}" srcOrd="7" destOrd="0" parTransId="{9DD3A2FB-8A32-4F0F-A770-DEE697F44A2F}" sibTransId="{EC49E848-365F-42C5-AE6D-DAFB13A26A6E}"/>
    <dgm:cxn modelId="{8F998E5F-2A1E-4595-AFA6-1D8962543932}" srcId="{0BB7D17C-E81F-4500-89E5-6258C95DFB5C}" destId="{3FDE768A-4CF5-4B83-80AC-FD6E4456C2CF}" srcOrd="2" destOrd="0" parTransId="{4525C799-EF50-402B-8BBC-472E1E066D39}" sibTransId="{BFBECE7D-AAA4-4B90-9926-657B1A5EBFFE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EFD36593-0382-4F58-BA01-297C6261FFBF}" type="presOf" srcId="{507E2754-0562-4A51-8697-93737A5E030F}" destId="{BF5529A2-F030-4E53-8900-FB4506A74F2F}" srcOrd="0" destOrd="5" presId="urn:microsoft.com/office/officeart/2005/8/layout/list1"/>
    <dgm:cxn modelId="{DE7A8127-BA23-41F2-8E72-657588D6DF66}" type="presOf" srcId="{62BFA509-0412-4B21-967C-510BD2DDE05F}" destId="{BF5529A2-F030-4E53-8900-FB4506A74F2F}" srcOrd="0" destOrd="8" presId="urn:microsoft.com/office/officeart/2005/8/layout/list1"/>
    <dgm:cxn modelId="{66ADFDE3-221C-4952-A2F2-0DB59F06FC2B}" type="presOf" srcId="{9A99602D-2E30-4472-816B-D22CBA1CF53B}" destId="{BF5529A2-F030-4E53-8900-FB4506A74F2F}" srcOrd="0" destOrd="0" presId="urn:microsoft.com/office/officeart/2005/8/layout/list1"/>
    <dgm:cxn modelId="{D57F4A35-FFC8-490B-91D9-5E5D6B940263}" type="presOf" srcId="{B7265974-4F60-4BF0-AADB-69C057794DAD}" destId="{BF5529A2-F030-4E53-8900-FB4506A74F2F}" srcOrd="0" destOrd="9" presId="urn:microsoft.com/office/officeart/2005/8/layout/list1"/>
    <dgm:cxn modelId="{96201696-5D90-4462-B387-652DDA5C1DA9}" type="presOf" srcId="{0BB7D17C-E81F-4500-89E5-6258C95DFB5C}" destId="{174BA1AC-D2AB-4DF6-93DF-707C7D0126BB}" srcOrd="1" destOrd="0" presId="urn:microsoft.com/office/officeart/2005/8/layout/list1"/>
    <dgm:cxn modelId="{6144862E-BBAD-4856-890B-DC7BB854CB57}" srcId="{0BB7D17C-E81F-4500-89E5-6258C95DFB5C}" destId="{10D91558-6988-46AE-92F0-389D1CC1DEB1}" srcOrd="6" destOrd="0" parTransId="{727220D5-F28D-49FD-98E8-12A7938B2670}" sibTransId="{F6AC915B-EC54-4C73-9CC0-EB46A767909E}"/>
    <dgm:cxn modelId="{58A95727-9AC7-4D5B-932A-B72BB4D25CB6}" srcId="{0BB7D17C-E81F-4500-89E5-6258C95DFB5C}" destId="{65F902AD-82F6-4566-999F-FEF9550BA256}" srcOrd="1" destOrd="0" parTransId="{A8A0BB0B-2F1A-4985-AF28-C3D19D85A13B}" sibTransId="{2E1C0428-B3E0-47E7-A96B-C3518B18017F}"/>
    <dgm:cxn modelId="{EA5FF0D5-BB80-4C48-B717-7535A1D74BC3}" type="presOf" srcId="{3FDE768A-4CF5-4B83-80AC-FD6E4456C2CF}" destId="{BF5529A2-F030-4E53-8900-FB4506A74F2F}" srcOrd="0" destOrd="2" presId="urn:microsoft.com/office/officeart/2005/8/layout/list1"/>
    <dgm:cxn modelId="{A80B9FCD-D0AB-4960-B224-5807FDA7814B}" type="presOf" srcId="{D3555D9C-843F-47A7-A62B-D506DDA2C216}" destId="{BF5529A2-F030-4E53-8900-FB4506A74F2F}" srcOrd="0" destOrd="3" presId="urn:microsoft.com/office/officeart/2005/8/layout/list1"/>
    <dgm:cxn modelId="{0F324C5A-C082-411C-858D-C702CCBFF700}" type="presOf" srcId="{65F902AD-82F6-4566-999F-FEF9550BA256}" destId="{BF5529A2-F030-4E53-8900-FB4506A74F2F}" srcOrd="0" destOrd="1" presId="urn:microsoft.com/office/officeart/2005/8/layout/list1"/>
    <dgm:cxn modelId="{859DA54A-5458-4BBE-B59D-C1B9F094418E}" srcId="{0BB7D17C-E81F-4500-89E5-6258C95DFB5C}" destId="{D3555D9C-843F-47A7-A62B-D506DDA2C216}" srcOrd="3" destOrd="0" parTransId="{ECC58CD7-D3A8-4E5D-8E14-21CD0FD13F27}" sibTransId="{CE152770-5378-4979-B3BC-F7625C8E8C43}"/>
    <dgm:cxn modelId="{DF12C11B-7D4E-4E23-9988-5B24825EA52E}" srcId="{0BB7D17C-E81F-4500-89E5-6258C95DFB5C}" destId="{06C583E7-0CFD-43E8-A1C7-1E88E8D01CE8}" srcOrd="4" destOrd="0" parTransId="{0010ECCD-AA97-4E11-83AA-5FA378F625BC}" sibTransId="{EAB88927-7DA6-4492-B326-097F52191CB1}"/>
    <dgm:cxn modelId="{6036D582-35C8-4CBA-8C92-2EE2B9723FD4}" type="presParOf" srcId="{C338FC59-8464-439F-8D6D-EC3EAA3F9D7F}" destId="{65697438-F48D-4ABF-9377-1D33B95C555D}" srcOrd="0" destOrd="0" presId="urn:microsoft.com/office/officeart/2005/8/layout/list1"/>
    <dgm:cxn modelId="{377B580F-42B3-4ACB-A608-4280321FBA29}" type="presParOf" srcId="{65697438-F48D-4ABF-9377-1D33B95C555D}" destId="{872C03D5-ADD9-417C-9825-911A8884E8CA}" srcOrd="0" destOrd="0" presId="urn:microsoft.com/office/officeart/2005/8/layout/list1"/>
    <dgm:cxn modelId="{BE74F1E4-205F-41D7-B134-B415D1F72254}" type="presParOf" srcId="{65697438-F48D-4ABF-9377-1D33B95C555D}" destId="{174BA1AC-D2AB-4DF6-93DF-707C7D0126BB}" srcOrd="1" destOrd="0" presId="urn:microsoft.com/office/officeart/2005/8/layout/list1"/>
    <dgm:cxn modelId="{BFCEC2BD-EE8D-411D-B6B6-9154833F0B64}" type="presParOf" srcId="{C338FC59-8464-439F-8D6D-EC3EAA3F9D7F}" destId="{436E27A7-81C3-41C9-9676-83C677708625}" srcOrd="1" destOrd="0" presId="urn:microsoft.com/office/officeart/2005/8/layout/list1"/>
    <dgm:cxn modelId="{C9E25533-C4C3-4935-ACEB-7577D3776BE4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4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400" b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Взаимоотношения с другими участниками системы поддержания финансовой стабильности: новые критерии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9A99602D-2E30-4472-816B-D22CBA1CF53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Участники системы поддержания финансовой стабильности на  постоянной основе обмениваются информацией, особенно в ситуациях, когда в отношении банков-участников применяются существенные меры надзорного воздействия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A4E6024-70B4-497A-BE51-32AE95AD3400}" type="parTrans" cxnId="{1A4CCDF5-DC64-4145-BDD6-EDC4DF73931A}">
      <dgm:prSet/>
      <dgm:spPr/>
      <dgm:t>
        <a:bodyPr/>
        <a:lstStyle/>
        <a:p>
          <a:endParaRPr lang="ru-RU"/>
        </a:p>
      </dgm:t>
    </dgm:pt>
    <dgm:pt modelId="{284DAF2C-1F97-4820-A393-9D8C087A30A5}" type="sibTrans" cxnId="{1A4CCDF5-DC64-4145-BDD6-EDC4DF73931A}">
      <dgm:prSet/>
      <dgm:spPr/>
      <dgm:t>
        <a:bodyPr/>
        <a:lstStyle/>
        <a:p>
          <a:endParaRPr lang="ru-RU"/>
        </a:p>
      </dgm:t>
    </dgm:pt>
    <dgm:pt modelId="{1C524973-F613-4B22-A500-8495CC3C3B01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регулярных «учениях» по действиям в случае наступления кризиса – совместно со всеми участниками системы поддержания финансовой стабильности.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F319E93-F3EE-4DD7-878C-58DFD864B19C}" type="parTrans" cxnId="{44A4F8BA-3CB4-42F2-B9B2-D861463F0450}">
      <dgm:prSet/>
      <dgm:spPr/>
      <dgm:t>
        <a:bodyPr/>
        <a:lstStyle/>
        <a:p>
          <a:endParaRPr lang="ru-RU"/>
        </a:p>
      </dgm:t>
    </dgm:pt>
    <dgm:pt modelId="{F24CF58D-F4ED-4B7E-932A-B4BE468A392A}" type="sibTrans" cxnId="{44A4F8BA-3CB4-42F2-B9B2-D861463F0450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6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400" b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Роль страховщика депозитов в планировании и управлении кризисными ситуациями: новые критерии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4C04CAD9-8D97-4B3F-BACB-D4BA8756CC1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1FA23C8-5683-409B-8EBD-C79D3EDA338C}" type="parTrans" cxnId="{5346A8CA-851D-4B6E-9438-1B0DD5B8CCB1}">
      <dgm:prSet/>
      <dgm:spPr/>
      <dgm:t>
        <a:bodyPr/>
        <a:lstStyle/>
        <a:p>
          <a:endParaRPr lang="ru-RU"/>
        </a:p>
      </dgm:t>
    </dgm:pt>
    <dgm:pt modelId="{C4A40E61-BC77-41C3-B706-9B70718FC099}" type="sibTrans" cxnId="{5346A8CA-851D-4B6E-9438-1B0DD5B8CCB1}">
      <dgm:prSet/>
      <dgm:spPr/>
      <dgm:t>
        <a:bodyPr/>
        <a:lstStyle/>
        <a:p>
          <a:endParaRPr lang="ru-RU"/>
        </a:p>
      </dgm:t>
    </dgm:pt>
    <dgm:pt modelId="{AF27E062-1F51-4E87-8AC9-20E33B859D2A}">
      <dgm:prSet custT="1"/>
      <dgm:spPr/>
      <dgm:t>
        <a:bodyPr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3110523-C8F6-4B59-80CB-8E821950DB9F}" type="parTrans" cxnId="{9A657583-3615-4DBF-8A8C-E2E34AA9EA49}">
      <dgm:prSet/>
      <dgm:spPr/>
      <dgm:t>
        <a:bodyPr/>
        <a:lstStyle/>
        <a:p>
          <a:endParaRPr lang="ru-RU"/>
        </a:p>
      </dgm:t>
    </dgm:pt>
    <dgm:pt modelId="{E6E0AC0C-6FE9-4AB8-BA6B-07D6680C21A9}" type="sibTrans" cxnId="{9A657583-3615-4DBF-8A8C-E2E34AA9EA49}">
      <dgm:prSet/>
      <dgm:spPr/>
      <dgm:t>
        <a:bodyPr/>
        <a:lstStyle/>
        <a:p>
          <a:endParaRPr lang="ru-RU"/>
        </a:p>
      </dgm:t>
    </dgm:pt>
    <dgm:pt modelId="{3FA5FE52-98E8-4732-B368-D55E9247074A}">
      <dgm:prSet custT="1"/>
      <dgm:spPr/>
      <dgm:t>
        <a:bodyPr/>
        <a:lstStyle/>
        <a:p>
          <a:r>
            <a:rPr lang="ru-RU" sz="140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разработке планов коммуникаций во время и после кризиса – совместно со всеми участниками системы поддержания финансовой стабильности</a:t>
          </a: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AB3D587-1A3C-4759-A331-2C10314E1F06}" type="parTrans" cxnId="{01D54A76-44E0-47B0-B571-79D0E7C1D7E1}">
      <dgm:prSet/>
      <dgm:spPr/>
      <dgm:t>
        <a:bodyPr/>
        <a:lstStyle/>
        <a:p>
          <a:endParaRPr lang="ru-RU"/>
        </a:p>
      </dgm:t>
    </dgm:pt>
    <dgm:pt modelId="{5C11FA2F-1592-4E7F-8517-6A37EA056F97}" type="sibTrans" cxnId="{01D54A76-44E0-47B0-B571-79D0E7C1D7E1}">
      <dgm:prSet/>
      <dgm:spPr/>
      <dgm:t>
        <a:bodyPr/>
        <a:lstStyle/>
        <a:p>
          <a:endParaRPr lang="ru-RU"/>
        </a:p>
      </dgm:t>
    </dgm:pt>
    <dgm:pt modelId="{FBF05340-3944-45B9-BA21-2CD0A644CA46}">
      <dgm:prSet custT="1"/>
      <dgm:spPr/>
      <dgm:t>
        <a:bodyPr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6E025EE-5B27-46FE-8C69-6E2EB6162CD5}" type="parTrans" cxnId="{31DA390E-D723-46D5-B72F-EBF6AF1B4689}">
      <dgm:prSet/>
      <dgm:spPr/>
      <dgm:t>
        <a:bodyPr/>
        <a:lstStyle/>
        <a:p>
          <a:endParaRPr lang="ru-RU"/>
        </a:p>
      </dgm:t>
    </dgm:pt>
    <dgm:pt modelId="{8C7EDD2A-ED14-4E2D-A58D-DAAA51933F73}" type="sibTrans" cxnId="{31DA390E-D723-46D5-B72F-EBF6AF1B4689}">
      <dgm:prSet/>
      <dgm:spPr/>
      <dgm:t>
        <a:bodyPr/>
        <a:lstStyle/>
        <a:p>
          <a:endParaRPr lang="ru-RU"/>
        </a:p>
      </dgm:t>
    </dgm:pt>
    <dgm:pt modelId="{C5FA55D0-C744-46CA-9D00-74503326DC9D}">
      <dgm:prSet custT="1"/>
      <dgm:spPr/>
      <dgm:t>
        <a:bodyPr/>
        <a:lstStyle/>
        <a:p>
          <a:r>
            <a:rPr lang="ru-RU" sz="140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любой  институциональной системе непрерывного взаимодействия и координирования, призванной обеспечивать готовность к системному кризису и управление таким кризисом, в которую входят и другие участники СПФС</a:t>
          </a:r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18A1DDE-77A2-46E2-9AC5-D13B75574F11}" type="parTrans" cxnId="{1DB77FDD-8720-4189-B155-F9EE2CD3C6C2}">
      <dgm:prSet/>
      <dgm:spPr/>
      <dgm:t>
        <a:bodyPr/>
        <a:lstStyle/>
        <a:p>
          <a:endParaRPr lang="ru-RU"/>
        </a:p>
      </dgm:t>
    </dgm:pt>
    <dgm:pt modelId="{925311CD-E543-4C07-A781-B05B1A3F06A1}" type="sibTrans" cxnId="{1DB77FDD-8720-4189-B155-F9EE2CD3C6C2}">
      <dgm:prSet/>
      <dgm:spPr/>
      <dgm:t>
        <a:bodyPr/>
        <a:lstStyle/>
        <a:p>
          <a:endParaRPr lang="ru-RU"/>
        </a:p>
      </dgm:t>
    </dgm:pt>
    <dgm:pt modelId="{0B4B66B9-D5F9-4EFB-8BDE-96442C4A0864}">
      <dgm:prSet custT="1"/>
      <dgm:spPr/>
      <dgm:t>
        <a:bodyPr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3998C13-E8B1-47D7-B24A-AE38A2E7978C}" type="parTrans" cxnId="{712605C9-91F9-4B97-8E45-0473B9D470D6}">
      <dgm:prSet/>
      <dgm:spPr/>
      <dgm:t>
        <a:bodyPr/>
        <a:lstStyle/>
        <a:p>
          <a:endParaRPr lang="ru-RU"/>
        </a:p>
      </dgm:t>
    </dgm:pt>
    <dgm:pt modelId="{602A1B1D-2F0C-4141-9DC6-E3F170FCC316}" type="sibTrans" cxnId="{712605C9-91F9-4B97-8E45-0473B9D470D6}">
      <dgm:prSet/>
      <dgm:spPr/>
      <dgm:t>
        <a:bodyPr/>
        <a:lstStyle/>
        <a:p>
          <a:endParaRPr lang="ru-RU"/>
        </a:p>
      </dgm:t>
    </dgm:pt>
    <dgm:pt modelId="{14AABBED-6C66-4290-8BDB-51334FFE108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AC9342C-21EF-43E6-80A2-5BF78E22A1FD}" type="parTrans" cxnId="{062A6BA8-2279-43D2-974C-AFBD0F7A0F7B}">
      <dgm:prSet/>
      <dgm:spPr/>
      <dgm:t>
        <a:bodyPr/>
        <a:lstStyle/>
        <a:p>
          <a:endParaRPr lang="ru-RU"/>
        </a:p>
      </dgm:t>
    </dgm:pt>
    <dgm:pt modelId="{AECC7E15-90BB-41BC-B9AC-4BA1BD52F4D2}" type="sibTrans" cxnId="{062A6BA8-2279-43D2-974C-AFBD0F7A0F7B}">
      <dgm:prSet/>
      <dgm:spPr/>
      <dgm:t>
        <a:bodyPr/>
        <a:lstStyle/>
        <a:p>
          <a:endParaRPr lang="ru-RU"/>
        </a:p>
      </dgm:t>
    </dgm:pt>
    <dgm:pt modelId="{2DC9ED3F-4504-4A3F-B373-198F798F9134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035B695-8BB9-4863-83BF-8275DD5E5F08}" type="parTrans" cxnId="{1AD8E181-D9BD-42CE-91EC-A4B8D8BEF958}">
      <dgm:prSet/>
      <dgm:spPr/>
      <dgm:t>
        <a:bodyPr/>
        <a:lstStyle/>
        <a:p>
          <a:endParaRPr lang="ru-RU"/>
        </a:p>
      </dgm:t>
    </dgm:pt>
    <dgm:pt modelId="{0E9711A8-AD3D-4A17-B0A0-A632A5311C8B}" type="sibTrans" cxnId="{1AD8E181-D9BD-42CE-91EC-A4B8D8BEF958}">
      <dgm:prSet/>
      <dgm:spPr/>
      <dgm:t>
        <a:bodyPr/>
        <a:lstStyle/>
        <a:p>
          <a:endParaRPr lang="ru-RU"/>
        </a:p>
      </dgm:t>
    </dgm:pt>
    <dgm:pt modelId="{58EE1F4F-8770-4A2E-A4F8-B77A8D586514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770660D-1CFC-4DAD-AD71-994B626EA571}" type="parTrans" cxnId="{0CD4FD95-6B26-4AC7-B2DF-394EC01F76BB}">
      <dgm:prSet/>
      <dgm:spPr/>
      <dgm:t>
        <a:bodyPr/>
        <a:lstStyle/>
        <a:p>
          <a:endParaRPr lang="ru-RU"/>
        </a:p>
      </dgm:t>
    </dgm:pt>
    <dgm:pt modelId="{6A9D1E7F-18F9-4E10-B366-58DF1848D1BC}" type="sibTrans" cxnId="{0CD4FD95-6B26-4AC7-B2DF-394EC01F76BB}">
      <dgm:prSet/>
      <dgm:spPr/>
      <dgm:t>
        <a:bodyPr/>
        <a:lstStyle/>
        <a:p>
          <a:endParaRPr lang="ru-RU"/>
        </a:p>
      </dgm:t>
    </dgm:pt>
    <dgm:pt modelId="{B82DF09B-9D27-40DE-B542-29D69243CF20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E8E580D-375E-47F3-B178-767DE8211739}" type="parTrans" cxnId="{7791F977-4487-4FC1-85EC-5941393A429F}">
      <dgm:prSet/>
      <dgm:spPr/>
      <dgm:t>
        <a:bodyPr/>
        <a:lstStyle/>
        <a:p>
          <a:endParaRPr lang="ru-RU"/>
        </a:p>
      </dgm:t>
    </dgm:pt>
    <dgm:pt modelId="{7CF99245-3EA0-4E19-AA9F-A72BC9C47FE2}" type="sibTrans" cxnId="{7791F977-4487-4FC1-85EC-5941393A429F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2" custScaleX="93666" custScaleY="38110" custLinFactNeighborY="-39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2" custScaleY="64024" custLinFactNeighborY="-4493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2" custScaleX="93666" custScaleY="38110" custLinFactNeighborX="-1639" custLinFactNeighborY="-9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2" custScaleY="77890" custLinFactY="6994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CC9133ED-E532-42EB-96AC-85E9EC4359E9}" type="presOf" srcId="{58EE1F4F-8770-4A2E-A4F8-B77A8D586514}" destId="{BF5529A2-F030-4E53-8900-FB4506A74F2F}" srcOrd="0" destOrd="1" presId="urn:microsoft.com/office/officeart/2005/8/layout/list1"/>
    <dgm:cxn modelId="{F9B2054A-7FFE-4B88-9368-16998DD09052}" type="presOf" srcId="{3FA5FE52-98E8-4732-B368-D55E9247074A}" destId="{AE18F5DA-AA15-4D14-A853-7543648A8040}" srcOrd="0" destOrd="4" presId="urn:microsoft.com/office/officeart/2005/8/layout/list1"/>
    <dgm:cxn modelId="{1A4CCDF5-DC64-4145-BDD6-EDC4DF73931A}" srcId="{0BB7D17C-E81F-4500-89E5-6258C95DFB5C}" destId="{9A99602D-2E30-4472-816B-D22CBA1CF53B}" srcOrd="2" destOrd="0" parTransId="{FA4E6024-70B4-497A-BE51-32AE95AD3400}" sibTransId="{284DAF2C-1F97-4820-A393-9D8C087A30A5}"/>
    <dgm:cxn modelId="{0CD4FD95-6B26-4AC7-B2DF-394EC01F76BB}" srcId="{0BB7D17C-E81F-4500-89E5-6258C95DFB5C}" destId="{58EE1F4F-8770-4A2E-A4F8-B77A8D586514}" srcOrd="1" destOrd="0" parTransId="{5770660D-1CFC-4DAD-AD71-994B626EA571}" sibTransId="{6A9D1E7F-18F9-4E10-B366-58DF1848D1BC}"/>
    <dgm:cxn modelId="{E4CBF96C-7C21-485C-8DCB-9FE78FF74326}" type="presOf" srcId="{B3FF6257-0CC6-489E-A12B-B0CF42625B37}" destId="{9805AE38-255F-444B-A2E6-381D4EB7398F}" srcOrd="0" destOrd="0" presId="urn:microsoft.com/office/officeart/2005/8/layout/list1"/>
    <dgm:cxn modelId="{9FC2245B-0A9D-461F-86B0-1B253643F93F}" type="presOf" srcId="{14513A81-9D38-4349-B6AD-E35E528DA503}" destId="{C338FC59-8464-439F-8D6D-EC3EAA3F9D7F}" srcOrd="0" destOrd="0" presId="urn:microsoft.com/office/officeart/2005/8/layout/list1"/>
    <dgm:cxn modelId="{5A9B5B01-D6FE-4C07-9C0D-D4250B9A331B}" type="presOf" srcId="{C5FA55D0-C744-46CA-9D00-74503326DC9D}" destId="{AE18F5DA-AA15-4D14-A853-7543648A8040}" srcOrd="0" destOrd="6" presId="urn:microsoft.com/office/officeart/2005/8/layout/list1"/>
    <dgm:cxn modelId="{DB563839-2A88-46F7-A249-155ADF46D533}" type="presOf" srcId="{B82DF09B-9D27-40DE-B542-29D69243CF20}" destId="{AE18F5DA-AA15-4D14-A853-7543648A8040}" srcOrd="0" destOrd="1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44A4F8BA-3CB4-42F2-B9B2-D861463F0450}" srcId="{B3FF6257-0CC6-489E-A12B-B0CF42625B37}" destId="{1C524973-F613-4B22-A500-8495CC3C3B01}" srcOrd="2" destOrd="0" parTransId="{8F319E93-F3EE-4DD7-878C-58DFD864B19C}" sibTransId="{F24CF58D-F4ED-4B7E-932A-B4BE468A392A}"/>
    <dgm:cxn modelId="{01D54A76-44E0-47B0-B571-79D0E7C1D7E1}" srcId="{B3FF6257-0CC6-489E-A12B-B0CF42625B37}" destId="{3FA5FE52-98E8-4732-B368-D55E9247074A}" srcOrd="4" destOrd="0" parTransId="{DAB3D587-1A3C-4759-A331-2C10314E1F06}" sibTransId="{5C11FA2F-1592-4E7F-8517-6A37EA056F97}"/>
    <dgm:cxn modelId="{5346A8CA-851D-4B6E-9438-1B0DD5B8CCB1}" srcId="{0BB7D17C-E81F-4500-89E5-6258C95DFB5C}" destId="{4C04CAD9-8D97-4B3F-BACB-D4BA8756CC1D}" srcOrd="3" destOrd="0" parTransId="{21FA23C8-5683-409B-8EBD-C79D3EDA338C}" sibTransId="{C4A40E61-BC77-41C3-B706-9B70718FC099}"/>
    <dgm:cxn modelId="{BC69208D-32E3-4492-BC7F-73E27CC6E6C2}" type="presOf" srcId="{AF27E062-1F51-4E87-8AC9-20E33B859D2A}" destId="{AE18F5DA-AA15-4D14-A853-7543648A8040}" srcOrd="0" destOrd="3" presId="urn:microsoft.com/office/officeart/2005/8/layout/list1"/>
    <dgm:cxn modelId="{3D4798F8-8E82-43D1-B83D-EBCF7FBB31C5}" type="presOf" srcId="{0B4B66B9-D5F9-4EFB-8BDE-96442C4A0864}" destId="{AE18F5DA-AA15-4D14-A853-7543648A8040}" srcOrd="0" destOrd="5" presId="urn:microsoft.com/office/officeart/2005/8/layout/list1"/>
    <dgm:cxn modelId="{1AD8E181-D9BD-42CE-91EC-A4B8D8BEF958}" srcId="{B3FF6257-0CC6-489E-A12B-B0CF42625B37}" destId="{2DC9ED3F-4504-4A3F-B373-198F798F9134}" srcOrd="0" destOrd="0" parTransId="{3035B695-8BB9-4863-83BF-8275DD5E5F08}" sibTransId="{0E9711A8-AD3D-4A17-B0A0-A632A5311C8B}"/>
    <dgm:cxn modelId="{1DB77FDD-8720-4189-B155-F9EE2CD3C6C2}" srcId="{B3FF6257-0CC6-489E-A12B-B0CF42625B37}" destId="{C5FA55D0-C744-46CA-9D00-74503326DC9D}" srcOrd="6" destOrd="0" parTransId="{318A1DDE-77A2-46E2-9AC5-D13B75574F11}" sibTransId="{925311CD-E543-4C07-A781-B05B1A3F06A1}"/>
    <dgm:cxn modelId="{F4F0E3B3-2EEB-43FC-86DF-52DB090277C6}" type="presOf" srcId="{0BB7D17C-E81F-4500-89E5-6258C95DFB5C}" destId="{872C03D5-ADD9-417C-9825-911A8884E8CA}" srcOrd="0" destOrd="0" presId="urn:microsoft.com/office/officeart/2005/8/layout/list1"/>
    <dgm:cxn modelId="{5C818940-97D0-497D-9D07-01C0802BFA8B}" type="presOf" srcId="{0BB7D17C-E81F-4500-89E5-6258C95DFB5C}" destId="{174BA1AC-D2AB-4DF6-93DF-707C7D0126BB}" srcOrd="1" destOrd="0" presId="urn:microsoft.com/office/officeart/2005/8/layout/list1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893E15F7-CCB4-486F-9E08-82CD2FD117FF}" type="presOf" srcId="{9A99602D-2E30-4472-816B-D22CBA1CF53B}" destId="{BF5529A2-F030-4E53-8900-FB4506A74F2F}" srcOrd="0" destOrd="2" presId="urn:microsoft.com/office/officeart/2005/8/layout/list1"/>
    <dgm:cxn modelId="{E3B36B42-2D08-4604-B159-66917F915DC1}" type="presOf" srcId="{FBF05340-3944-45B9-BA21-2CD0A644CA46}" destId="{AE18F5DA-AA15-4D14-A853-7543648A8040}" srcOrd="0" destOrd="7" presId="urn:microsoft.com/office/officeart/2005/8/layout/list1"/>
    <dgm:cxn modelId="{A325FB01-A763-47F2-BEF3-BB35FC78BA50}" type="presOf" srcId="{4C04CAD9-8D97-4B3F-BACB-D4BA8756CC1D}" destId="{BF5529A2-F030-4E53-8900-FB4506A74F2F}" srcOrd="0" destOrd="3" presId="urn:microsoft.com/office/officeart/2005/8/layout/list1"/>
    <dgm:cxn modelId="{8D61B115-7162-4D60-A1B4-E74F65508792}" type="presOf" srcId="{B3FF6257-0CC6-489E-A12B-B0CF42625B37}" destId="{861D9028-0954-486F-A2EA-6EEC45B7C890}" srcOrd="1" destOrd="0" presId="urn:microsoft.com/office/officeart/2005/8/layout/list1"/>
    <dgm:cxn modelId="{712605C9-91F9-4B97-8E45-0473B9D470D6}" srcId="{B3FF6257-0CC6-489E-A12B-B0CF42625B37}" destId="{0B4B66B9-D5F9-4EFB-8BDE-96442C4A0864}" srcOrd="5" destOrd="0" parTransId="{D3998C13-E8B1-47D7-B24A-AE38A2E7978C}" sibTransId="{602A1B1D-2F0C-4141-9DC6-E3F170FCC316}"/>
    <dgm:cxn modelId="{9A657583-3615-4DBF-8A8C-E2E34AA9EA49}" srcId="{B3FF6257-0CC6-489E-A12B-B0CF42625B37}" destId="{AF27E062-1F51-4E87-8AC9-20E33B859D2A}" srcOrd="3" destOrd="0" parTransId="{03110523-C8F6-4B59-80CB-8E821950DB9F}" sibTransId="{E6E0AC0C-6FE9-4AB8-BA6B-07D6680C21A9}"/>
    <dgm:cxn modelId="{7791F977-4487-4FC1-85EC-5941393A429F}" srcId="{B3FF6257-0CC6-489E-A12B-B0CF42625B37}" destId="{B82DF09B-9D27-40DE-B542-29D69243CF20}" srcOrd="1" destOrd="0" parTransId="{FE8E580D-375E-47F3-B178-767DE8211739}" sibTransId="{7CF99245-3EA0-4E19-AA9F-A72BC9C47FE2}"/>
    <dgm:cxn modelId="{062A6BA8-2279-43D2-974C-AFBD0F7A0F7B}" srcId="{0BB7D17C-E81F-4500-89E5-6258C95DFB5C}" destId="{14AABBED-6C66-4290-8BDB-51334FFE108D}" srcOrd="0" destOrd="0" parTransId="{CAC9342C-21EF-43E6-80A2-5BF78E22A1FD}" sibTransId="{AECC7E15-90BB-41BC-B9AC-4BA1BD52F4D2}"/>
    <dgm:cxn modelId="{4983B1F8-E8A5-4458-8B8E-978DB94FE3A6}" type="presOf" srcId="{14AABBED-6C66-4290-8BDB-51334FFE108D}" destId="{BF5529A2-F030-4E53-8900-FB4506A74F2F}" srcOrd="0" destOrd="0" presId="urn:microsoft.com/office/officeart/2005/8/layout/list1"/>
    <dgm:cxn modelId="{4498DE25-9AFD-458B-AC7E-103327C0BC52}" type="presOf" srcId="{2DC9ED3F-4504-4A3F-B373-198F798F9134}" destId="{AE18F5DA-AA15-4D14-A853-7543648A8040}" srcOrd="0" destOrd="0" presId="urn:microsoft.com/office/officeart/2005/8/layout/list1"/>
    <dgm:cxn modelId="{31DA390E-D723-46D5-B72F-EBF6AF1B4689}" srcId="{B3FF6257-0CC6-489E-A12B-B0CF42625B37}" destId="{FBF05340-3944-45B9-BA21-2CD0A644CA46}" srcOrd="7" destOrd="0" parTransId="{06E025EE-5B27-46FE-8C69-6E2EB6162CD5}" sibTransId="{8C7EDD2A-ED14-4E2D-A58D-DAAA51933F73}"/>
    <dgm:cxn modelId="{33525445-5B01-4E0E-9C74-020A618631C1}" type="presOf" srcId="{1C524973-F613-4B22-A500-8495CC3C3B01}" destId="{AE18F5DA-AA15-4D14-A853-7543648A8040}" srcOrd="0" destOrd="2" presId="urn:microsoft.com/office/officeart/2005/8/layout/list1"/>
    <dgm:cxn modelId="{46141945-81D0-49A0-B3C0-F80801F9897E}" type="presParOf" srcId="{C338FC59-8464-439F-8D6D-EC3EAA3F9D7F}" destId="{65697438-F48D-4ABF-9377-1D33B95C555D}" srcOrd="0" destOrd="0" presId="urn:microsoft.com/office/officeart/2005/8/layout/list1"/>
    <dgm:cxn modelId="{962565DB-3C5E-4D3C-89DF-B35931B234BE}" type="presParOf" srcId="{65697438-F48D-4ABF-9377-1D33B95C555D}" destId="{872C03D5-ADD9-417C-9825-911A8884E8CA}" srcOrd="0" destOrd="0" presId="urn:microsoft.com/office/officeart/2005/8/layout/list1"/>
    <dgm:cxn modelId="{1FEBCDB0-DB83-4615-8216-88E432DE839A}" type="presParOf" srcId="{65697438-F48D-4ABF-9377-1D33B95C555D}" destId="{174BA1AC-D2AB-4DF6-93DF-707C7D0126BB}" srcOrd="1" destOrd="0" presId="urn:microsoft.com/office/officeart/2005/8/layout/list1"/>
    <dgm:cxn modelId="{33CEBF09-D39E-4292-8386-741F4563F576}" type="presParOf" srcId="{C338FC59-8464-439F-8D6D-EC3EAA3F9D7F}" destId="{436E27A7-81C3-41C9-9676-83C677708625}" srcOrd="1" destOrd="0" presId="urn:microsoft.com/office/officeart/2005/8/layout/list1"/>
    <dgm:cxn modelId="{1923AA8E-84B7-496D-8205-EC30446B09BE}" type="presParOf" srcId="{C338FC59-8464-439F-8D6D-EC3EAA3F9D7F}" destId="{BF5529A2-F030-4E53-8900-FB4506A74F2F}" srcOrd="2" destOrd="0" presId="urn:microsoft.com/office/officeart/2005/8/layout/list1"/>
    <dgm:cxn modelId="{0D2ED1EA-1ED1-4E1D-B83B-B0D12A5A2137}" type="presParOf" srcId="{C338FC59-8464-439F-8D6D-EC3EAA3F9D7F}" destId="{7D95307C-6AFB-45B2-B7B9-D236966F1679}" srcOrd="3" destOrd="0" presId="urn:microsoft.com/office/officeart/2005/8/layout/list1"/>
    <dgm:cxn modelId="{BCABF602-E36A-4311-9D71-BB32C73DE4B4}" type="presParOf" srcId="{C338FC59-8464-439F-8D6D-EC3EAA3F9D7F}" destId="{289DC648-E949-4A3B-95EF-40B15E0FE861}" srcOrd="4" destOrd="0" presId="urn:microsoft.com/office/officeart/2005/8/layout/list1"/>
    <dgm:cxn modelId="{4822F1E3-BEE2-4EDA-9780-99CE03CC9BE6}" type="presParOf" srcId="{289DC648-E949-4A3B-95EF-40B15E0FE861}" destId="{9805AE38-255F-444B-A2E6-381D4EB7398F}" srcOrd="0" destOrd="0" presId="urn:microsoft.com/office/officeart/2005/8/layout/list1"/>
    <dgm:cxn modelId="{BC01F051-EC61-4E8E-B4BB-728E28D8D450}" type="presParOf" srcId="{289DC648-E949-4A3B-95EF-40B15E0FE861}" destId="{861D9028-0954-486F-A2EA-6EEC45B7C890}" srcOrd="1" destOrd="0" presId="urn:microsoft.com/office/officeart/2005/8/layout/list1"/>
    <dgm:cxn modelId="{D4BEAA2D-7E86-46C3-AF15-87073F4B871C}" type="presParOf" srcId="{C338FC59-8464-439F-8D6D-EC3EAA3F9D7F}" destId="{C970C520-A7D9-4E91-8939-33A964CD135F}" srcOrd="5" destOrd="0" presId="urn:microsoft.com/office/officeart/2005/8/layout/list1"/>
    <dgm:cxn modelId="{F6B9B35C-DE58-429A-8CCB-F80F9FC14DAA}" type="presParOf" srcId="{C338FC59-8464-439F-8D6D-EC3EAA3F9D7F}" destId="{AE18F5DA-AA15-4D14-A853-7543648A80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7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Членство: новые критерии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9A99602D-2E30-4472-816B-D22CBA1CF53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Если страховщик депозитов не отвечает за предоставление членства в ССВ, закон или административные процедуры устанавливают чёткие сроки, в течение которых он заранее уведомляется о рассматриваемом ходатайстве о выдаче новой лицензии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A4E6024-70B4-497A-BE51-32AE95AD3400}" type="parTrans" cxnId="{1A4CCDF5-DC64-4145-BDD6-EDC4DF73931A}">
      <dgm:prSet/>
      <dgm:spPr/>
      <dgm:t>
        <a:bodyPr/>
        <a:lstStyle/>
        <a:p>
          <a:endParaRPr lang="ru-RU"/>
        </a:p>
      </dgm:t>
    </dgm:pt>
    <dgm:pt modelId="{284DAF2C-1F97-4820-A393-9D8C087A30A5}" type="sibTrans" cxnId="{1A4CCDF5-DC64-4145-BDD6-EDC4DF73931A}">
      <dgm:prSet/>
      <dgm:spPr/>
      <dgm:t>
        <a:bodyPr/>
        <a:lstStyle/>
        <a:p>
          <a:endParaRPr lang="ru-RU"/>
        </a:p>
      </dgm:t>
    </dgm:pt>
    <dgm:pt modelId="{1C524973-F613-4B22-A500-8495CC3C3B01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не применяет страховую франшизу (</a:t>
          </a:r>
          <a:r>
            <a:rPr lang="ru-RU" sz="14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co-insurance</a:t>
          </a:r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)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F319E93-F3EE-4DD7-878C-58DFD864B19C}" type="parTrans" cxnId="{44A4F8BA-3CB4-42F2-B9B2-D861463F0450}">
      <dgm:prSet/>
      <dgm:spPr/>
      <dgm:t>
        <a:bodyPr/>
        <a:lstStyle/>
        <a:p>
          <a:endParaRPr lang="ru-RU"/>
        </a:p>
      </dgm:t>
    </dgm:pt>
    <dgm:pt modelId="{F24CF58D-F4ED-4B7E-932A-B4BE468A392A}" type="sibTrans" cxnId="{44A4F8BA-3CB4-42F2-B9B2-D861463F0450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8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Страховое покрытие: новые критерии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4C04CAD9-8D97-4B3F-BACB-D4BA8756CC1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1FA23C8-5683-409B-8EBD-C79D3EDA338C}" type="parTrans" cxnId="{5346A8CA-851D-4B6E-9438-1B0DD5B8CCB1}">
      <dgm:prSet/>
      <dgm:spPr/>
      <dgm:t>
        <a:bodyPr/>
        <a:lstStyle/>
        <a:p>
          <a:endParaRPr lang="ru-RU"/>
        </a:p>
      </dgm:t>
    </dgm:pt>
    <dgm:pt modelId="{C4A40E61-BC77-41C3-B706-9B70718FC099}" type="sibTrans" cxnId="{5346A8CA-851D-4B6E-9438-1B0DD5B8CCB1}">
      <dgm:prSet/>
      <dgm:spPr/>
      <dgm:t>
        <a:bodyPr/>
        <a:lstStyle/>
        <a:p>
          <a:endParaRPr lang="ru-RU"/>
        </a:p>
      </dgm:t>
    </dgm:pt>
    <dgm:pt modelId="{FBF05340-3944-45B9-BA21-2CD0A644CA46}">
      <dgm:prSet custT="1"/>
      <dgm:spPr/>
      <dgm:t>
        <a:bodyPr anchor="ctr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6E025EE-5B27-46FE-8C69-6E2EB6162CD5}" type="parTrans" cxnId="{31DA390E-D723-46D5-B72F-EBF6AF1B4689}">
      <dgm:prSet/>
      <dgm:spPr/>
      <dgm:t>
        <a:bodyPr/>
        <a:lstStyle/>
        <a:p>
          <a:endParaRPr lang="ru-RU"/>
        </a:p>
      </dgm:t>
    </dgm:pt>
    <dgm:pt modelId="{8C7EDD2A-ED14-4E2D-A58D-DAAA51933F73}" type="sibTrans" cxnId="{31DA390E-D723-46D5-B72F-EBF6AF1B4689}">
      <dgm:prSet/>
      <dgm:spPr/>
      <dgm:t>
        <a:bodyPr/>
        <a:lstStyle/>
        <a:p>
          <a:endParaRPr lang="ru-RU"/>
        </a:p>
      </dgm:t>
    </dgm:pt>
    <dgm:pt modelId="{49D44F15-76CB-4017-B8E5-22E20336972D}">
      <dgm:prSet custT="1"/>
      <dgm:spPr/>
      <dgm:t>
        <a:bodyPr anchor="ctr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AC28BEC-2103-49E8-8D45-2CCE9D934EF9}" type="parTrans" cxnId="{FF2D8742-E292-451C-B2E3-56C191FE1688}">
      <dgm:prSet/>
      <dgm:spPr/>
      <dgm:t>
        <a:bodyPr/>
        <a:lstStyle/>
        <a:p>
          <a:endParaRPr lang="ru-RU"/>
        </a:p>
      </dgm:t>
    </dgm:pt>
    <dgm:pt modelId="{CA51E854-215D-4675-ADCC-EC36F32B50A6}" type="sibTrans" cxnId="{FF2D8742-E292-451C-B2E3-56C191FE1688}">
      <dgm:prSet/>
      <dgm:spPr/>
      <dgm:t>
        <a:bodyPr/>
        <a:lstStyle/>
        <a:p>
          <a:endParaRPr lang="ru-RU"/>
        </a:p>
      </dgm:t>
    </dgm:pt>
    <dgm:pt modelId="{F660729A-246C-4977-BE1E-88BF8C37A903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случае слияния банков-участников их вкладчикам сохраняется раздельная страховая защита – на срок, установленный законом или иным регулятивным актом.</a:t>
          </a:r>
        </a:p>
      </dgm:t>
    </dgm:pt>
    <dgm:pt modelId="{D7223495-7CC6-4C3B-A244-7EA31C8EF31E}" type="parTrans" cxnId="{92B582C0-1BBB-481F-9995-CCA9198061F8}">
      <dgm:prSet/>
      <dgm:spPr/>
      <dgm:t>
        <a:bodyPr/>
        <a:lstStyle/>
        <a:p>
          <a:endParaRPr lang="ru-RU"/>
        </a:p>
      </dgm:t>
    </dgm:pt>
    <dgm:pt modelId="{8BA6E7F8-EA9A-4F1A-89F6-6B79A5A01D5C}" type="sibTrans" cxnId="{92B582C0-1BBB-481F-9995-CCA9198061F8}">
      <dgm:prSet/>
      <dgm:spPr/>
      <dgm:t>
        <a:bodyPr/>
        <a:lstStyle/>
        <a:p>
          <a:endParaRPr lang="ru-RU"/>
        </a:p>
      </dgm:t>
    </dgm:pt>
    <dgm:pt modelId="{CF643009-4002-4F3B-9AF2-3293B55072E2}">
      <dgm:prSet custT="1"/>
      <dgm:spPr/>
      <dgm:t>
        <a:bodyPr anchor="ctr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FA16006-9F0E-462B-A024-7CDB9C069874}" type="parTrans" cxnId="{0EEB7FA7-F52F-4338-B923-3130BBE76593}">
      <dgm:prSet/>
      <dgm:spPr/>
      <dgm:t>
        <a:bodyPr/>
        <a:lstStyle/>
        <a:p>
          <a:endParaRPr lang="ru-RU"/>
        </a:p>
      </dgm:t>
    </dgm:pt>
    <dgm:pt modelId="{958859F5-116B-478C-A130-FCB32821CD0F}" type="sibTrans" cxnId="{0EEB7FA7-F52F-4338-B923-3130BBE76593}">
      <dgm:prSet/>
      <dgm:spPr/>
      <dgm:t>
        <a:bodyPr/>
        <a:lstStyle/>
        <a:p>
          <a:endParaRPr lang="ru-RU"/>
        </a:p>
      </dgm:t>
    </dgm:pt>
    <dgm:pt modelId="{16CFE4A3-132D-4C97-9AFA-46DA32BFA743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Депозиты в иностранной валюте страхуются, если они в стране широко распространены</a:t>
          </a:r>
        </a:p>
      </dgm:t>
    </dgm:pt>
    <dgm:pt modelId="{FD797528-6CE3-4C7E-A32A-A77C0AF45F80}" type="parTrans" cxnId="{68A0B5A1-A900-40CE-8311-1F85D3D17531}">
      <dgm:prSet/>
      <dgm:spPr/>
      <dgm:t>
        <a:bodyPr/>
        <a:lstStyle/>
        <a:p>
          <a:endParaRPr lang="ru-RU"/>
        </a:p>
      </dgm:t>
    </dgm:pt>
    <dgm:pt modelId="{715DE83C-B73D-440D-B2A2-BE45C50135AF}" type="sibTrans" cxnId="{68A0B5A1-A900-40CE-8311-1F85D3D17531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2" custScaleX="93666" custScaleY="38110" custLinFactNeighborY="-39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2" custScaleY="65860" custLinFactNeighborY="-1901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2" custScaleX="93666" custScaleY="38110" custLinFactNeighborY="-10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2" custScaleY="79114" custLinFactY="6994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FF2D8742-E292-451C-B2E3-56C191FE1688}" srcId="{B3FF6257-0CC6-489E-A12B-B0CF42625B37}" destId="{49D44F15-76CB-4017-B8E5-22E20336972D}" srcOrd="1" destOrd="0" parTransId="{8AC28BEC-2103-49E8-8D45-2CCE9D934EF9}" sibTransId="{CA51E854-215D-4675-ADCC-EC36F32B50A6}"/>
    <dgm:cxn modelId="{6236F197-5202-4FDD-817B-535C437436D4}" type="presOf" srcId="{49D44F15-76CB-4017-B8E5-22E20336972D}" destId="{AE18F5DA-AA15-4D14-A853-7543648A8040}" srcOrd="0" destOrd="1" presId="urn:microsoft.com/office/officeart/2005/8/layout/list1"/>
    <dgm:cxn modelId="{92B582C0-1BBB-481F-9995-CCA9198061F8}" srcId="{B3FF6257-0CC6-489E-A12B-B0CF42625B37}" destId="{F660729A-246C-4977-BE1E-88BF8C37A903}" srcOrd="2" destOrd="0" parTransId="{D7223495-7CC6-4C3B-A244-7EA31C8EF31E}" sibTransId="{8BA6E7F8-EA9A-4F1A-89F6-6B79A5A01D5C}"/>
    <dgm:cxn modelId="{0EEB7FA7-F52F-4338-B923-3130BBE76593}" srcId="{B3FF6257-0CC6-489E-A12B-B0CF42625B37}" destId="{CF643009-4002-4F3B-9AF2-3293B55072E2}" srcOrd="3" destOrd="0" parTransId="{EFA16006-9F0E-462B-A024-7CDB9C069874}" sibTransId="{958859F5-116B-478C-A130-FCB32821CD0F}"/>
    <dgm:cxn modelId="{B89EB182-FA80-41C5-9DC3-77DB4D6757B4}" type="presOf" srcId="{14513A81-9D38-4349-B6AD-E35E528DA503}" destId="{C338FC59-8464-439F-8D6D-EC3EAA3F9D7F}" srcOrd="0" destOrd="0" presId="urn:microsoft.com/office/officeart/2005/8/layout/list1"/>
    <dgm:cxn modelId="{95808CC7-3709-4F74-A6A1-0A904CA78756}" type="presOf" srcId="{16CFE4A3-132D-4C97-9AFA-46DA32BFA743}" destId="{AE18F5DA-AA15-4D14-A853-7543648A8040}" srcOrd="0" destOrd="4" presId="urn:microsoft.com/office/officeart/2005/8/layout/list1"/>
    <dgm:cxn modelId="{1A4CCDF5-DC64-4145-BDD6-EDC4DF73931A}" srcId="{0BB7D17C-E81F-4500-89E5-6258C95DFB5C}" destId="{9A99602D-2E30-4472-816B-D22CBA1CF53B}" srcOrd="0" destOrd="0" parTransId="{FA4E6024-70B4-497A-BE51-32AE95AD3400}" sibTransId="{284DAF2C-1F97-4820-A393-9D8C087A30A5}"/>
    <dgm:cxn modelId="{44A4F8BA-3CB4-42F2-B9B2-D861463F0450}" srcId="{B3FF6257-0CC6-489E-A12B-B0CF42625B37}" destId="{1C524973-F613-4B22-A500-8495CC3C3B01}" srcOrd="0" destOrd="0" parTransId="{8F319E93-F3EE-4DD7-878C-58DFD864B19C}" sibTransId="{F24CF58D-F4ED-4B7E-932A-B4BE468A392A}"/>
    <dgm:cxn modelId="{0B234C4D-4FE4-477A-B2D1-E7068E1E22FC}" type="presOf" srcId="{0BB7D17C-E81F-4500-89E5-6258C95DFB5C}" destId="{872C03D5-ADD9-417C-9825-911A8884E8CA}" srcOrd="0" destOrd="0" presId="urn:microsoft.com/office/officeart/2005/8/layout/list1"/>
    <dgm:cxn modelId="{DA9D19F0-9DDA-4E03-89F1-DE96F6314FD8}" type="presOf" srcId="{B3FF6257-0CC6-489E-A12B-B0CF42625B37}" destId="{861D9028-0954-486F-A2EA-6EEC45B7C890}" srcOrd="1" destOrd="0" presId="urn:microsoft.com/office/officeart/2005/8/layout/list1"/>
    <dgm:cxn modelId="{3B9E32B2-4545-49E0-B169-35730756802A}" type="presOf" srcId="{9A99602D-2E30-4472-816B-D22CBA1CF53B}" destId="{BF5529A2-F030-4E53-8900-FB4506A74F2F}" srcOrd="0" destOrd="0" presId="urn:microsoft.com/office/officeart/2005/8/layout/list1"/>
    <dgm:cxn modelId="{7F2014DD-8BB4-4EA7-8069-AB2B257135FF}" type="presOf" srcId="{CF643009-4002-4F3B-9AF2-3293B55072E2}" destId="{AE18F5DA-AA15-4D14-A853-7543648A8040}" srcOrd="0" destOrd="3" presId="urn:microsoft.com/office/officeart/2005/8/layout/list1"/>
    <dgm:cxn modelId="{2E9154F0-AA65-4054-9E5C-0EF898B21A1F}" type="presOf" srcId="{0BB7D17C-E81F-4500-89E5-6258C95DFB5C}" destId="{174BA1AC-D2AB-4DF6-93DF-707C7D0126BB}" srcOrd="1" destOrd="0" presId="urn:microsoft.com/office/officeart/2005/8/layout/list1"/>
    <dgm:cxn modelId="{790FEF50-F87A-4BDB-9C61-D5E4B59BF309}" type="presOf" srcId="{4C04CAD9-8D97-4B3F-BACB-D4BA8756CC1D}" destId="{BF5529A2-F030-4E53-8900-FB4506A74F2F}" srcOrd="0" destOrd="1" presId="urn:microsoft.com/office/officeart/2005/8/layout/list1"/>
    <dgm:cxn modelId="{DBD4EEA1-AFD3-4888-9F69-81ACC9C68FCE}" type="presOf" srcId="{1C524973-F613-4B22-A500-8495CC3C3B01}" destId="{AE18F5DA-AA15-4D14-A853-7543648A8040}" srcOrd="0" destOrd="0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9D52B198-046C-4B60-9222-6ECEF1C6474D}" type="presOf" srcId="{FBF05340-3944-45B9-BA21-2CD0A644CA46}" destId="{AE18F5DA-AA15-4D14-A853-7543648A8040}" srcOrd="0" destOrd="5" presId="urn:microsoft.com/office/officeart/2005/8/layout/list1"/>
    <dgm:cxn modelId="{318B8FC4-21C2-4E0A-8106-C59CA59FDC4D}" type="presOf" srcId="{B3FF6257-0CC6-489E-A12B-B0CF42625B37}" destId="{9805AE38-255F-444B-A2E6-381D4EB7398F}" srcOrd="0" destOrd="0" presId="urn:microsoft.com/office/officeart/2005/8/layout/list1"/>
    <dgm:cxn modelId="{AB083563-1775-4338-9828-1889545C04CA}" type="presOf" srcId="{F660729A-246C-4977-BE1E-88BF8C37A903}" destId="{AE18F5DA-AA15-4D14-A853-7543648A8040}" srcOrd="0" destOrd="2" presId="urn:microsoft.com/office/officeart/2005/8/layout/list1"/>
    <dgm:cxn modelId="{31DA390E-D723-46D5-B72F-EBF6AF1B4689}" srcId="{B3FF6257-0CC6-489E-A12B-B0CF42625B37}" destId="{FBF05340-3944-45B9-BA21-2CD0A644CA46}" srcOrd="5" destOrd="0" parTransId="{06E025EE-5B27-46FE-8C69-6E2EB6162CD5}" sibTransId="{8C7EDD2A-ED14-4E2D-A58D-DAAA51933F73}"/>
    <dgm:cxn modelId="{68A0B5A1-A900-40CE-8311-1F85D3D17531}" srcId="{B3FF6257-0CC6-489E-A12B-B0CF42625B37}" destId="{16CFE4A3-132D-4C97-9AFA-46DA32BFA743}" srcOrd="4" destOrd="0" parTransId="{FD797528-6CE3-4C7E-A32A-A77C0AF45F80}" sibTransId="{715DE83C-B73D-440D-B2A2-BE45C50135AF}"/>
    <dgm:cxn modelId="{5346A8CA-851D-4B6E-9438-1B0DD5B8CCB1}" srcId="{0BB7D17C-E81F-4500-89E5-6258C95DFB5C}" destId="{4C04CAD9-8D97-4B3F-BACB-D4BA8756CC1D}" srcOrd="1" destOrd="0" parTransId="{21FA23C8-5683-409B-8EBD-C79D3EDA338C}" sibTransId="{C4A40E61-BC77-41C3-B706-9B70718FC099}"/>
    <dgm:cxn modelId="{9E3FB88A-643C-4153-86D1-20687D444B8A}" type="presParOf" srcId="{C338FC59-8464-439F-8D6D-EC3EAA3F9D7F}" destId="{65697438-F48D-4ABF-9377-1D33B95C555D}" srcOrd="0" destOrd="0" presId="urn:microsoft.com/office/officeart/2005/8/layout/list1"/>
    <dgm:cxn modelId="{119DC0D3-3D67-4995-94E4-87C9920A57BD}" type="presParOf" srcId="{65697438-F48D-4ABF-9377-1D33B95C555D}" destId="{872C03D5-ADD9-417C-9825-911A8884E8CA}" srcOrd="0" destOrd="0" presId="urn:microsoft.com/office/officeart/2005/8/layout/list1"/>
    <dgm:cxn modelId="{BA247388-FAA6-46D4-B4B4-33ACE75EA0E9}" type="presParOf" srcId="{65697438-F48D-4ABF-9377-1D33B95C555D}" destId="{174BA1AC-D2AB-4DF6-93DF-707C7D0126BB}" srcOrd="1" destOrd="0" presId="urn:microsoft.com/office/officeart/2005/8/layout/list1"/>
    <dgm:cxn modelId="{8F15DA84-5875-4284-8292-DB41C956D906}" type="presParOf" srcId="{C338FC59-8464-439F-8D6D-EC3EAA3F9D7F}" destId="{436E27A7-81C3-41C9-9676-83C677708625}" srcOrd="1" destOrd="0" presId="urn:microsoft.com/office/officeart/2005/8/layout/list1"/>
    <dgm:cxn modelId="{970DEC95-15CB-463F-AE85-203AA5889F39}" type="presParOf" srcId="{C338FC59-8464-439F-8D6D-EC3EAA3F9D7F}" destId="{BF5529A2-F030-4E53-8900-FB4506A74F2F}" srcOrd="2" destOrd="0" presId="urn:microsoft.com/office/officeart/2005/8/layout/list1"/>
    <dgm:cxn modelId="{218C3306-76C5-438F-8CBA-20E030CD733F}" type="presParOf" srcId="{C338FC59-8464-439F-8D6D-EC3EAA3F9D7F}" destId="{7D95307C-6AFB-45B2-B7B9-D236966F1679}" srcOrd="3" destOrd="0" presId="urn:microsoft.com/office/officeart/2005/8/layout/list1"/>
    <dgm:cxn modelId="{92EEBA1F-5AA3-4DA7-ACFD-2288124E12E1}" type="presParOf" srcId="{C338FC59-8464-439F-8D6D-EC3EAA3F9D7F}" destId="{289DC648-E949-4A3B-95EF-40B15E0FE861}" srcOrd="4" destOrd="0" presId="urn:microsoft.com/office/officeart/2005/8/layout/list1"/>
    <dgm:cxn modelId="{3A59DF96-C226-42DC-90B8-29D80540793D}" type="presParOf" srcId="{289DC648-E949-4A3B-95EF-40B15E0FE861}" destId="{9805AE38-255F-444B-A2E6-381D4EB7398F}" srcOrd="0" destOrd="0" presId="urn:microsoft.com/office/officeart/2005/8/layout/list1"/>
    <dgm:cxn modelId="{17AF0655-D23D-4A84-881C-ADBC0B277D4E}" type="presParOf" srcId="{289DC648-E949-4A3B-95EF-40B15E0FE861}" destId="{861D9028-0954-486F-A2EA-6EEC45B7C890}" srcOrd="1" destOrd="0" presId="urn:microsoft.com/office/officeart/2005/8/layout/list1"/>
    <dgm:cxn modelId="{9A76FBA0-8EBA-4619-BBCF-516A3C76791A}" type="presParOf" srcId="{C338FC59-8464-439F-8D6D-EC3EAA3F9D7F}" destId="{C970C520-A7D9-4E91-8939-33A964CD135F}" srcOrd="5" destOrd="0" presId="urn:microsoft.com/office/officeart/2005/8/layout/list1"/>
    <dgm:cxn modelId="{5C95D48F-B171-420F-9CF3-175F9A2F8BDA}" type="presParOf" srcId="{C338FC59-8464-439F-8D6D-EC3EAA3F9D7F}" destId="{AE18F5DA-AA15-4D14-A853-7543648A80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9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Источники и использование средств: новые критерии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1C524973-F613-4B22-A500-8495CC3C3B01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pPr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Задачи программы по информированию общественности (например, целевой уровень осведомлённости) чётко определены и соответствуют задачам государственной политики и мандату страховщика депозитов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F319E93-F3EE-4DD7-878C-58DFD864B19C}" type="parTrans" cxnId="{44A4F8BA-3CB4-42F2-B9B2-D861463F0450}">
      <dgm:prSet/>
      <dgm:spPr/>
      <dgm:t>
        <a:bodyPr/>
        <a:lstStyle/>
        <a:p>
          <a:endParaRPr lang="ru-RU"/>
        </a:p>
      </dgm:t>
    </dgm:pt>
    <dgm:pt modelId="{F24CF58D-F4ED-4B7E-932A-B4BE468A392A}" type="sibTrans" cxnId="{44A4F8BA-3CB4-42F2-B9B2-D861463F0450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10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Информированность общественности: новые критерии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4C04CAD9-8D97-4B3F-BACB-D4BA8756CC1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marL="114300">
            <a:spcAft>
              <a:spcPct val="15000"/>
            </a:spcAft>
          </a:pP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1FA23C8-5683-409B-8EBD-C79D3EDA338C}" type="parTrans" cxnId="{5346A8CA-851D-4B6E-9438-1B0DD5B8CCB1}">
      <dgm:prSet/>
      <dgm:spPr/>
      <dgm:t>
        <a:bodyPr/>
        <a:lstStyle/>
        <a:p>
          <a:endParaRPr lang="ru-RU"/>
        </a:p>
      </dgm:t>
    </dgm:pt>
    <dgm:pt modelId="{C4A40E61-BC77-41C3-B706-9B70718FC099}" type="sibTrans" cxnId="{5346A8CA-851D-4B6E-9438-1B0DD5B8CCB1}">
      <dgm:prSet/>
      <dgm:spPr/>
      <dgm:t>
        <a:bodyPr/>
        <a:lstStyle/>
        <a:p>
          <a:endParaRPr lang="ru-RU"/>
        </a:p>
      </dgm:t>
    </dgm:pt>
    <dgm:pt modelId="{5F4D4427-4813-4B49-8081-94A163B7F8CE}">
      <dgm:prSet custT="1"/>
      <dgm:spPr/>
      <dgm:t>
        <a:bodyPr anchor="t"/>
        <a:lstStyle/>
        <a:p>
          <a:pPr marL="114300">
            <a:spcAft>
              <a:spcPts val="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После создания фонда страхования депозитов:</a:t>
          </a:r>
        </a:p>
      </dgm:t>
    </dgm:pt>
    <dgm:pt modelId="{BFF278F7-F946-48BE-8EB0-CA4237E74065}" type="parTrans" cxnId="{2BB9CAFD-C5FC-4DCB-BB8C-C13145A38E94}">
      <dgm:prSet/>
      <dgm:spPr/>
      <dgm:t>
        <a:bodyPr/>
        <a:lstStyle/>
        <a:p>
          <a:endParaRPr lang="ru-RU"/>
        </a:p>
      </dgm:t>
    </dgm:pt>
    <dgm:pt modelId="{50F05A2A-DEAF-4AE8-BBFC-F9F943872BDA}" type="sibTrans" cxnId="{2BB9CAFD-C5FC-4DCB-BB8C-C13145A38E94}">
      <dgm:prSet/>
      <dgm:spPr/>
      <dgm:t>
        <a:bodyPr/>
        <a:lstStyle/>
        <a:p>
          <a:endParaRPr lang="ru-RU"/>
        </a:p>
      </dgm:t>
    </dgm:pt>
    <dgm:pt modelId="{A90B3FAF-9CBB-4D89-81E3-F86DE44D3E53}">
      <dgm:prSet custT="1"/>
      <dgm:spPr/>
      <dgm:t>
        <a:bodyPr anchor="t"/>
        <a:lstStyle/>
        <a:p>
          <a:pPr marL="216000">
            <a:spcAft>
              <a:spcPct val="15000"/>
            </a:spcAft>
          </a:pPr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Установлен целевой размер фонда – на основе чётких, непротиворечивых и прозрачных критериев, который должен периодически анализироваться</a:t>
          </a:r>
        </a:p>
      </dgm:t>
    </dgm:pt>
    <dgm:pt modelId="{1D035A3D-70B5-43A3-851B-58D22F74661D}" type="sibTrans" cxnId="{A8E5EBBF-6957-4A06-B5E6-C824448EE5ED}">
      <dgm:prSet/>
      <dgm:spPr/>
      <dgm:t>
        <a:bodyPr/>
        <a:lstStyle/>
        <a:p>
          <a:endParaRPr lang="ru-RU"/>
        </a:p>
      </dgm:t>
    </dgm:pt>
    <dgm:pt modelId="{304F18D2-B466-4DC2-8469-6ACA76CC8881}" type="parTrans" cxnId="{A8E5EBBF-6957-4A06-B5E6-C824448EE5ED}">
      <dgm:prSet/>
      <dgm:spPr/>
      <dgm:t>
        <a:bodyPr/>
        <a:lstStyle/>
        <a:p>
          <a:endParaRPr lang="ru-RU"/>
        </a:p>
      </dgm:t>
    </dgm:pt>
    <dgm:pt modelId="{3F38D616-4351-4298-977C-284794D2C303}">
      <dgm:prSet custT="1"/>
      <dgm:spPr/>
      <dgm:t>
        <a:bodyPr anchor="t"/>
        <a:lstStyle/>
        <a:p>
          <a:pPr marL="216000">
            <a:spcAft>
              <a:spcPct val="15000"/>
            </a:spcAft>
          </a:pPr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Установлен реалистичный срок для достижения целевого размера</a:t>
          </a:r>
        </a:p>
      </dgm:t>
    </dgm:pt>
    <dgm:pt modelId="{E6975CA9-5E95-4C2C-994C-49CA8D6C5FA0}" type="sibTrans" cxnId="{DA91D8B3-A6EF-404C-8970-99CED57021A6}">
      <dgm:prSet/>
      <dgm:spPr/>
      <dgm:t>
        <a:bodyPr/>
        <a:lstStyle/>
        <a:p>
          <a:endParaRPr lang="ru-RU"/>
        </a:p>
      </dgm:t>
    </dgm:pt>
    <dgm:pt modelId="{BE81C7F8-C71B-4C2F-9706-EE5F0C519EE6}" type="parTrans" cxnId="{DA91D8B3-A6EF-404C-8970-99CED57021A6}">
      <dgm:prSet/>
      <dgm:spPr/>
      <dgm:t>
        <a:bodyPr/>
        <a:lstStyle/>
        <a:p>
          <a:endParaRPr lang="ru-RU"/>
        </a:p>
      </dgm:t>
    </dgm:pt>
    <dgm:pt modelId="{74DCB8E1-4577-4F56-BAF4-41549B434953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marL="114300"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создания ССВ допускается предоставление «стартового» финансирования (например, государством). Любое стартовое финансирование, предоставленное государством, должно быть полностью возвращено прежде, чем страховщик депозитов сможет принять решение о снижении ставки страховых взносов банков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CBED0DE-7165-44F4-A0BD-F4B10D56523B}" type="parTrans" cxnId="{2D8748C8-B062-4B84-BAC2-F6BAA054D1B3}">
      <dgm:prSet/>
      <dgm:spPr/>
      <dgm:t>
        <a:bodyPr/>
        <a:lstStyle/>
        <a:p>
          <a:endParaRPr lang="ru-RU"/>
        </a:p>
      </dgm:t>
    </dgm:pt>
    <dgm:pt modelId="{D072F37C-FFCC-4118-8895-A8E6BCD34178}" type="sibTrans" cxnId="{2D8748C8-B062-4B84-BAC2-F6BAA054D1B3}">
      <dgm:prSet/>
      <dgm:spPr/>
      <dgm:t>
        <a:bodyPr/>
        <a:lstStyle/>
        <a:p>
          <a:endParaRPr lang="ru-RU"/>
        </a:p>
      </dgm:t>
    </dgm:pt>
    <dgm:pt modelId="{429BE8FE-AF40-4ABA-8862-FCEF6F15FC6A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marL="114300">
            <a:spcAft>
              <a:spcPts val="600"/>
            </a:spcAft>
          </a:pPr>
          <a:r>
            <a:rPr lang="ru-RU" sz="135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Финансирование ССВ возложено на банки-участники</a:t>
          </a: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B800DA4-A1CC-4357-BF1E-7B5F6FB65076}" type="parTrans" cxnId="{A08344D6-6DD4-46D6-99EB-937AB8CE4D5B}">
      <dgm:prSet/>
      <dgm:spPr/>
      <dgm:t>
        <a:bodyPr/>
        <a:lstStyle/>
        <a:p>
          <a:endParaRPr lang="ru-RU"/>
        </a:p>
      </dgm:t>
    </dgm:pt>
    <dgm:pt modelId="{7BD3DC7D-75F0-4BFF-B78E-4D9DFA9CB1DF}" type="sibTrans" cxnId="{A08344D6-6DD4-46D6-99EB-937AB8CE4D5B}">
      <dgm:prSet/>
      <dgm:spPr/>
      <dgm:t>
        <a:bodyPr/>
        <a:lstStyle/>
        <a:p>
          <a:endParaRPr lang="ru-RU"/>
        </a:p>
      </dgm:t>
    </dgm:pt>
    <dgm:pt modelId="{8F6B0D66-1585-4278-B3FD-A0F9EDD33DEE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marL="114300">
            <a:spcAft>
              <a:spcPts val="600"/>
            </a:spcAft>
          </a:pPr>
          <a:endParaRPr lang="ru-RU" sz="135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F86A9D4-C756-4AC4-A3BC-31EA013980AB}" type="parTrans" cxnId="{43994EAF-AF38-4F60-9856-00D34B1CC2C8}">
      <dgm:prSet/>
      <dgm:spPr/>
      <dgm:t>
        <a:bodyPr/>
        <a:lstStyle/>
        <a:p>
          <a:endParaRPr lang="ru-RU"/>
        </a:p>
      </dgm:t>
    </dgm:pt>
    <dgm:pt modelId="{0E2CBCDB-2BBA-4281-99A4-40ED55D0304D}" type="sibTrans" cxnId="{43994EAF-AF38-4F60-9856-00D34B1CC2C8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2" custScaleX="93666" custScaleY="414634" custLinFactNeighborY="1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2" custScaleY="103936" custLinFactY="-7146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2" custScaleX="93666" custScaleY="413821" custLinFactNeighborX="-1543" custLinFactNeighborY="-2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2" custScaleY="126220" custLinFactY="-11008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DA91D8B3-A6EF-404C-8970-99CED57021A6}" srcId="{0BB7D17C-E81F-4500-89E5-6258C95DFB5C}" destId="{3F38D616-4351-4298-977C-284794D2C303}" srcOrd="5" destOrd="0" parTransId="{BE81C7F8-C71B-4C2F-9706-EE5F0C519EE6}" sibTransId="{E6975CA9-5E95-4C2C-994C-49CA8D6C5FA0}"/>
    <dgm:cxn modelId="{9B0E35B1-5B04-439D-9FB6-E7D84F9F0110}" type="presOf" srcId="{429BE8FE-AF40-4ABA-8862-FCEF6F15FC6A}" destId="{BF5529A2-F030-4E53-8900-FB4506A74F2F}" srcOrd="0" destOrd="1" presId="urn:microsoft.com/office/officeart/2005/8/layout/list1"/>
    <dgm:cxn modelId="{7929D4F5-2D0D-4693-B96A-AB64489E27B3}" type="presOf" srcId="{3F38D616-4351-4298-977C-284794D2C303}" destId="{BF5529A2-F030-4E53-8900-FB4506A74F2F}" srcOrd="0" destOrd="5" presId="urn:microsoft.com/office/officeart/2005/8/layout/list1"/>
    <dgm:cxn modelId="{1C66B131-1FF4-48D5-B453-04288211EAF4}" type="presOf" srcId="{0BB7D17C-E81F-4500-89E5-6258C95DFB5C}" destId="{872C03D5-ADD9-417C-9825-911A8884E8CA}" srcOrd="0" destOrd="0" presId="urn:microsoft.com/office/officeart/2005/8/layout/list1"/>
    <dgm:cxn modelId="{43994EAF-AF38-4F60-9856-00D34B1CC2C8}" srcId="{0BB7D17C-E81F-4500-89E5-6258C95DFB5C}" destId="{8F6B0D66-1585-4278-B3FD-A0F9EDD33DEE}" srcOrd="0" destOrd="0" parTransId="{9F86A9D4-C756-4AC4-A3BC-31EA013980AB}" sibTransId="{0E2CBCDB-2BBA-4281-99A4-40ED55D0304D}"/>
    <dgm:cxn modelId="{A08344D6-6DD4-46D6-99EB-937AB8CE4D5B}" srcId="{0BB7D17C-E81F-4500-89E5-6258C95DFB5C}" destId="{429BE8FE-AF40-4ABA-8862-FCEF6F15FC6A}" srcOrd="1" destOrd="0" parTransId="{7B800DA4-A1CC-4357-BF1E-7B5F6FB65076}" sibTransId="{7BD3DC7D-75F0-4BFF-B78E-4D9DFA9CB1DF}"/>
    <dgm:cxn modelId="{316A5BCD-0377-4AED-A99F-2EF847FF75F4}" type="presOf" srcId="{5F4D4427-4813-4B49-8081-94A163B7F8CE}" destId="{BF5529A2-F030-4E53-8900-FB4506A74F2F}" srcOrd="0" destOrd="3" presId="urn:microsoft.com/office/officeart/2005/8/layout/list1"/>
    <dgm:cxn modelId="{697B6303-0270-4CA0-A74A-339B435F1409}" type="presOf" srcId="{74DCB8E1-4577-4F56-BAF4-41549B434953}" destId="{BF5529A2-F030-4E53-8900-FB4506A74F2F}" srcOrd="0" destOrd="2" presId="urn:microsoft.com/office/officeart/2005/8/layout/list1"/>
    <dgm:cxn modelId="{44A4F8BA-3CB4-42F2-B9B2-D861463F0450}" srcId="{B3FF6257-0CC6-489E-A12B-B0CF42625B37}" destId="{1C524973-F613-4B22-A500-8495CC3C3B01}" srcOrd="0" destOrd="0" parTransId="{8F319E93-F3EE-4DD7-878C-58DFD864B19C}" sibTransId="{F24CF58D-F4ED-4B7E-932A-B4BE468A392A}"/>
    <dgm:cxn modelId="{2D8748C8-B062-4B84-BAC2-F6BAA054D1B3}" srcId="{0BB7D17C-E81F-4500-89E5-6258C95DFB5C}" destId="{74DCB8E1-4577-4F56-BAF4-41549B434953}" srcOrd="2" destOrd="0" parTransId="{3CBED0DE-7165-44F4-A0BD-F4B10D56523B}" sibTransId="{D072F37C-FFCC-4118-8895-A8E6BCD34178}"/>
    <dgm:cxn modelId="{F15899B9-FD26-4DA1-8E1D-DDFF3B0962C0}" type="presOf" srcId="{B3FF6257-0CC6-489E-A12B-B0CF42625B37}" destId="{861D9028-0954-486F-A2EA-6EEC45B7C890}" srcOrd="1" destOrd="0" presId="urn:microsoft.com/office/officeart/2005/8/layout/list1"/>
    <dgm:cxn modelId="{A0C8B8E2-665D-4D85-B805-D75E5BA89F13}" type="presOf" srcId="{4C04CAD9-8D97-4B3F-BACB-D4BA8756CC1D}" destId="{BF5529A2-F030-4E53-8900-FB4506A74F2F}" srcOrd="0" destOrd="6" presId="urn:microsoft.com/office/officeart/2005/8/layout/list1"/>
    <dgm:cxn modelId="{FBB65057-45F5-4C64-9A2C-0B069E4754B0}" type="presOf" srcId="{1C524973-F613-4B22-A500-8495CC3C3B01}" destId="{AE18F5DA-AA15-4D14-A853-7543648A8040}" srcOrd="0" destOrd="0" presId="urn:microsoft.com/office/officeart/2005/8/layout/list1"/>
    <dgm:cxn modelId="{A8E5EBBF-6957-4A06-B5E6-C824448EE5ED}" srcId="{0BB7D17C-E81F-4500-89E5-6258C95DFB5C}" destId="{A90B3FAF-9CBB-4D89-81E3-F86DE44D3E53}" srcOrd="4" destOrd="0" parTransId="{304F18D2-B466-4DC2-8469-6ACA76CC8881}" sibTransId="{1D035A3D-70B5-43A3-851B-58D22F74661D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2BB9CAFD-C5FC-4DCB-BB8C-C13145A38E94}" srcId="{0BB7D17C-E81F-4500-89E5-6258C95DFB5C}" destId="{5F4D4427-4813-4B49-8081-94A163B7F8CE}" srcOrd="3" destOrd="0" parTransId="{BFF278F7-F946-48BE-8EB0-CA4237E74065}" sibTransId="{50F05A2A-DEAF-4AE8-BBFC-F9F943872BDA}"/>
    <dgm:cxn modelId="{D7EF100B-1C1C-4249-A942-13E2266FB8C6}" type="presOf" srcId="{8F6B0D66-1585-4278-B3FD-A0F9EDD33DEE}" destId="{BF5529A2-F030-4E53-8900-FB4506A74F2F}" srcOrd="0" destOrd="0" presId="urn:microsoft.com/office/officeart/2005/8/layout/list1"/>
    <dgm:cxn modelId="{9F7B9B5E-74CF-4714-BC9A-BEA2B03E8DB5}" type="presOf" srcId="{0BB7D17C-E81F-4500-89E5-6258C95DFB5C}" destId="{174BA1AC-D2AB-4DF6-93DF-707C7D0126BB}" srcOrd="1" destOrd="0" presId="urn:microsoft.com/office/officeart/2005/8/layout/list1"/>
    <dgm:cxn modelId="{E7359F38-2CFE-4FD3-967D-B163B3C87BD4}" type="presOf" srcId="{A90B3FAF-9CBB-4D89-81E3-F86DE44D3E53}" destId="{BF5529A2-F030-4E53-8900-FB4506A74F2F}" srcOrd="0" destOrd="4" presId="urn:microsoft.com/office/officeart/2005/8/layout/list1"/>
    <dgm:cxn modelId="{AB47E54B-9D0C-46F9-942E-48B68CDD6477}" type="presOf" srcId="{14513A81-9D38-4349-B6AD-E35E528DA503}" destId="{C338FC59-8464-439F-8D6D-EC3EAA3F9D7F}" srcOrd="0" destOrd="0" presId="urn:microsoft.com/office/officeart/2005/8/layout/list1"/>
    <dgm:cxn modelId="{533AD2A1-F5FA-4DFF-BD29-C415A007BF0A}" type="presOf" srcId="{B3FF6257-0CC6-489E-A12B-B0CF42625B37}" destId="{9805AE38-255F-444B-A2E6-381D4EB7398F}" srcOrd="0" destOrd="0" presId="urn:microsoft.com/office/officeart/2005/8/layout/list1"/>
    <dgm:cxn modelId="{5346A8CA-851D-4B6E-9438-1B0DD5B8CCB1}" srcId="{0BB7D17C-E81F-4500-89E5-6258C95DFB5C}" destId="{4C04CAD9-8D97-4B3F-BACB-D4BA8756CC1D}" srcOrd="6" destOrd="0" parTransId="{21FA23C8-5683-409B-8EBD-C79D3EDA338C}" sibTransId="{C4A40E61-BC77-41C3-B706-9B70718FC099}"/>
    <dgm:cxn modelId="{EE0CF77A-3D9B-4B65-B1E9-95183601B189}" type="presParOf" srcId="{C338FC59-8464-439F-8D6D-EC3EAA3F9D7F}" destId="{65697438-F48D-4ABF-9377-1D33B95C555D}" srcOrd="0" destOrd="0" presId="urn:microsoft.com/office/officeart/2005/8/layout/list1"/>
    <dgm:cxn modelId="{6526F192-BC64-4037-890F-7473DB3DFAF7}" type="presParOf" srcId="{65697438-F48D-4ABF-9377-1D33B95C555D}" destId="{872C03D5-ADD9-417C-9825-911A8884E8CA}" srcOrd="0" destOrd="0" presId="urn:microsoft.com/office/officeart/2005/8/layout/list1"/>
    <dgm:cxn modelId="{64442F45-38E5-4A42-A4E0-F66F163E5654}" type="presParOf" srcId="{65697438-F48D-4ABF-9377-1D33B95C555D}" destId="{174BA1AC-D2AB-4DF6-93DF-707C7D0126BB}" srcOrd="1" destOrd="0" presId="urn:microsoft.com/office/officeart/2005/8/layout/list1"/>
    <dgm:cxn modelId="{F35EDF0D-56CB-4FD8-A204-2E0A6FEDB199}" type="presParOf" srcId="{C338FC59-8464-439F-8D6D-EC3EAA3F9D7F}" destId="{436E27A7-81C3-41C9-9676-83C677708625}" srcOrd="1" destOrd="0" presId="urn:microsoft.com/office/officeart/2005/8/layout/list1"/>
    <dgm:cxn modelId="{4894D150-2BE9-4ECB-AC62-CF5CB8852C5D}" type="presParOf" srcId="{C338FC59-8464-439F-8D6D-EC3EAA3F9D7F}" destId="{BF5529A2-F030-4E53-8900-FB4506A74F2F}" srcOrd="2" destOrd="0" presId="urn:microsoft.com/office/officeart/2005/8/layout/list1"/>
    <dgm:cxn modelId="{8A115B71-CD45-4AA5-9E72-94CEFF79CC6D}" type="presParOf" srcId="{C338FC59-8464-439F-8D6D-EC3EAA3F9D7F}" destId="{7D95307C-6AFB-45B2-B7B9-D236966F1679}" srcOrd="3" destOrd="0" presId="urn:microsoft.com/office/officeart/2005/8/layout/list1"/>
    <dgm:cxn modelId="{A4C6493E-FFC2-4635-A943-86FF14F3BB27}" type="presParOf" srcId="{C338FC59-8464-439F-8D6D-EC3EAA3F9D7F}" destId="{289DC648-E949-4A3B-95EF-40B15E0FE861}" srcOrd="4" destOrd="0" presId="urn:microsoft.com/office/officeart/2005/8/layout/list1"/>
    <dgm:cxn modelId="{69FCECF5-3A80-43DF-B586-4B3E71949EDA}" type="presParOf" srcId="{289DC648-E949-4A3B-95EF-40B15E0FE861}" destId="{9805AE38-255F-444B-A2E6-381D4EB7398F}" srcOrd="0" destOrd="0" presId="urn:microsoft.com/office/officeart/2005/8/layout/list1"/>
    <dgm:cxn modelId="{E29697F8-80CD-425E-9A9D-84FC8464923E}" type="presParOf" srcId="{289DC648-E949-4A3B-95EF-40B15E0FE861}" destId="{861D9028-0954-486F-A2EA-6EEC45B7C890}" srcOrd="1" destOrd="0" presId="urn:microsoft.com/office/officeart/2005/8/layout/list1"/>
    <dgm:cxn modelId="{0CC5450D-B409-4F1D-A439-FB87B1053CEE}" type="presParOf" srcId="{C338FC59-8464-439F-8D6D-EC3EAA3F9D7F}" destId="{C970C520-A7D9-4E91-8939-33A964CD135F}" srcOrd="5" destOrd="0" presId="urn:microsoft.com/office/officeart/2005/8/layout/list1"/>
    <dgm:cxn modelId="{870F4702-BA18-4C1D-BFF7-837003698793}" type="presParOf" srcId="{C338FC59-8464-439F-8D6D-EC3EAA3F9D7F}" destId="{AE18F5DA-AA15-4D14-A853-7543648A80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11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4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Правовая защита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5293EC40-5EE7-4F00-AE7D-1B9E96731D0E}">
      <dgm:prSet custT="1"/>
      <dgm:spPr/>
      <dgm:t>
        <a:bodyPr anchor="t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Правовая защита предотвращает взыскание ущерба с таких лиц и предусматривает покрытие понесённых расходов на защиту (а не только возмещение понесённых затрат в случае успешности защиты)</a:t>
          </a:r>
        </a:p>
      </dgm:t>
    </dgm:pt>
    <dgm:pt modelId="{705A4C72-507F-4C60-8720-0B22BE710A0E}" type="parTrans" cxnId="{1EAB4B46-8AE0-4B75-969E-D409CF67BB2E}">
      <dgm:prSet/>
      <dgm:spPr/>
      <dgm:t>
        <a:bodyPr/>
        <a:lstStyle/>
        <a:p>
          <a:endParaRPr lang="ru-RU"/>
        </a:p>
      </dgm:t>
    </dgm:pt>
    <dgm:pt modelId="{A5AA2501-9FE4-427F-86FF-3C8007EC2E65}" type="sibTrans" cxnId="{1EAB4B46-8AE0-4B75-969E-D409CF67BB2E}">
      <dgm:prSet/>
      <dgm:spPr/>
      <dgm:t>
        <a:bodyPr/>
        <a:lstStyle/>
        <a:p>
          <a:endParaRPr lang="ru-RU"/>
        </a:p>
      </dgm:t>
    </dgm:pt>
    <dgm:pt modelId="{D8AFBCCA-3CCF-438C-B634-ED8004E219DA}">
      <dgm:prSet custT="1"/>
      <dgm:spPr/>
      <dgm:t>
        <a:bodyPr anchor="t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Правовая защита не препятствует вкладчикам или иным заявителям, а также банкам оспаривать действия или упущения страховщика депозитов в рамках публичных или административных (например, гражданских исков) процедур</a:t>
          </a:r>
        </a:p>
      </dgm:t>
    </dgm:pt>
    <dgm:pt modelId="{3FEB606F-34EF-428B-A374-CBE6E75D7D52}" type="parTrans" cxnId="{C6578358-3DC7-4F0A-B130-971AF92644E8}">
      <dgm:prSet/>
      <dgm:spPr/>
      <dgm:t>
        <a:bodyPr/>
        <a:lstStyle/>
        <a:p>
          <a:endParaRPr lang="ru-RU"/>
        </a:p>
      </dgm:t>
    </dgm:pt>
    <dgm:pt modelId="{E80B580B-03CA-451E-86F7-A4E3BB697F33}" type="sibTrans" cxnId="{C6578358-3DC7-4F0A-B130-971AF92644E8}">
      <dgm:prSet/>
      <dgm:spPr/>
      <dgm:t>
        <a:bodyPr/>
        <a:lstStyle/>
        <a:p>
          <a:endParaRPr lang="ru-RU"/>
        </a:p>
      </dgm:t>
    </dgm:pt>
    <dgm:pt modelId="{905AF893-F3CD-43E7-AAFC-0E3B8698A2B3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defTabSz="0"/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DF203CC-985A-452F-8F54-A78EB3EF5500}" type="parTrans" cxnId="{2C2083B3-4557-4DC7-A508-2683A971EA57}">
      <dgm:prSet/>
      <dgm:spPr/>
      <dgm:t>
        <a:bodyPr/>
        <a:lstStyle/>
        <a:p>
          <a:endParaRPr lang="ru-RU"/>
        </a:p>
      </dgm:t>
    </dgm:pt>
    <dgm:pt modelId="{A7A75140-3654-498B-9426-50F2593BE5B3}" type="sibTrans" cxnId="{2C2083B3-4557-4DC7-A508-2683A971EA57}">
      <dgm:prSet/>
      <dgm:spPr/>
      <dgm:t>
        <a:bodyPr/>
        <a:lstStyle/>
        <a:p>
          <a:endParaRPr lang="ru-RU"/>
        </a:p>
      </dgm:t>
    </dgm:pt>
    <dgm:pt modelId="{183B3584-8D7A-4E7B-A4ED-1D73B1D9382F}">
      <dgm:prSet custT="1"/>
      <dgm:spPr/>
      <dgm:t>
        <a:bodyPr anchor="t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25ECBD5-86E9-496E-9D45-E5F303D7B9B1}" type="parTrans" cxnId="{EA3BD014-0FBD-4320-8A11-95726E48395B}">
      <dgm:prSet/>
      <dgm:spPr/>
      <dgm:t>
        <a:bodyPr/>
        <a:lstStyle/>
        <a:p>
          <a:endParaRPr lang="ru-RU"/>
        </a:p>
      </dgm:t>
    </dgm:pt>
    <dgm:pt modelId="{80B7C25B-104E-4C5B-980E-43067C26BFD3}" type="sibTrans" cxnId="{EA3BD014-0FBD-4320-8A11-95726E48395B}">
      <dgm:prSet/>
      <dgm:spPr/>
      <dgm:t>
        <a:bodyPr/>
        <a:lstStyle/>
        <a:p>
          <a:endParaRPr lang="ru-RU"/>
        </a:p>
      </dgm:t>
    </dgm:pt>
    <dgm:pt modelId="{1B1C0128-51A0-418E-8C2D-73447BBB9FD1}">
      <dgm:prSet custT="1"/>
      <dgm:spPr/>
      <dgm:t>
        <a:bodyPr anchor="t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B302BFF-96A8-4838-920A-4246A35DB8A4}" type="parTrans" cxnId="{D173E536-633D-46B6-AF8D-B6B07E73A8DA}">
      <dgm:prSet/>
      <dgm:spPr/>
      <dgm:t>
        <a:bodyPr/>
        <a:lstStyle/>
        <a:p>
          <a:endParaRPr lang="ru-RU"/>
        </a:p>
      </dgm:t>
    </dgm:pt>
    <dgm:pt modelId="{DF9F28A9-512F-4DCF-9B63-4D12AED14174}" type="sibTrans" cxnId="{D173E536-633D-46B6-AF8D-B6B07E73A8DA}">
      <dgm:prSet/>
      <dgm:spPr/>
      <dgm:t>
        <a:bodyPr/>
        <a:lstStyle/>
        <a:p>
          <a:endParaRPr lang="ru-RU"/>
        </a:p>
      </dgm:t>
    </dgm:pt>
    <dgm:pt modelId="{77C5ED12-EBC1-474F-BEBB-6CEF54E21C4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t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и лица, работающие или работавшие на страховщика депозитов в рамках выполнения его мандата, должны быть защищены от ответственности, возникающей на основе исков, претензий и судебных решений,  за их действия, решения или упущения, совершённые в рамках добросовестного исполнения своих должностных обязанностей. Правовая защита должна быть установлена законодательством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D328410-C92E-42C1-99DC-4387263D6D3B}" type="parTrans" cxnId="{1DF8E1BD-19E4-4215-9BBD-DB263C9E736E}">
      <dgm:prSet/>
      <dgm:spPr/>
      <dgm:t>
        <a:bodyPr/>
        <a:lstStyle/>
        <a:p>
          <a:endParaRPr lang="ru-RU"/>
        </a:p>
      </dgm:t>
    </dgm:pt>
    <dgm:pt modelId="{431CEC23-C3BE-4A5E-AA27-C1EA79077E16}" type="sibTrans" cxnId="{1DF8E1BD-19E4-4215-9BBD-DB263C9E736E}">
      <dgm:prSet/>
      <dgm:spPr/>
      <dgm:t>
        <a:bodyPr/>
        <a:lstStyle/>
        <a:p>
          <a:endParaRPr lang="ru-RU"/>
        </a:p>
      </dgm:t>
    </dgm:pt>
    <dgm:pt modelId="{8C32FE13-8E67-494F-85D4-11CA85CBD420}">
      <dgm:prSet custT="1"/>
      <dgm:spPr/>
      <dgm:t>
        <a:bodyPr anchor="t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683F995-0F8D-4B7D-ADBA-B077F002A821}" type="parTrans" cxnId="{5A7AC0E9-8619-4085-B063-C79CFB1BB648}">
      <dgm:prSet/>
      <dgm:spPr/>
      <dgm:t>
        <a:bodyPr/>
        <a:lstStyle/>
        <a:p>
          <a:endParaRPr lang="ru-RU"/>
        </a:p>
      </dgm:t>
    </dgm:pt>
    <dgm:pt modelId="{B3B7AB17-2A60-4965-AC0B-B30050D87557}" type="sibTrans" cxnId="{5A7AC0E9-8619-4085-B063-C79CFB1BB648}">
      <dgm:prSet/>
      <dgm:spPr/>
      <dgm:t>
        <a:bodyPr/>
        <a:lstStyle/>
        <a:p>
          <a:endParaRPr lang="ru-RU"/>
        </a:p>
      </dgm:t>
    </dgm:pt>
    <dgm:pt modelId="{1627358D-E75C-46AA-90AE-6B62042632A8}">
      <dgm:prSet custT="1"/>
      <dgm:spPr/>
      <dgm:t>
        <a:bodyPr anchor="t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05E81FC-9764-4102-9F99-496A497812C5}" type="parTrans" cxnId="{1713746C-79BD-4999-BB32-CFBC08D96587}">
      <dgm:prSet/>
      <dgm:spPr/>
      <dgm:t>
        <a:bodyPr/>
        <a:lstStyle/>
        <a:p>
          <a:endParaRPr lang="ru-RU"/>
        </a:p>
      </dgm:t>
    </dgm:pt>
    <dgm:pt modelId="{96020E0E-CE0E-4093-83C0-5BCDD20687CE}" type="sibTrans" cxnId="{1713746C-79BD-4999-BB32-CFBC08D96587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t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38110" custLinFactNeighborY="-30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88581" custLinFactNeighborY="762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739452EC-B544-4695-8DA9-C854F79B1558}" type="presOf" srcId="{5293EC40-5EE7-4F00-AE7D-1B9E96731D0E}" destId="{BF5529A2-F030-4E53-8900-FB4506A74F2F}" srcOrd="0" destOrd="2" presId="urn:microsoft.com/office/officeart/2005/8/layout/list1"/>
    <dgm:cxn modelId="{5A7AC0E9-8619-4085-B063-C79CFB1BB648}" srcId="{0BB7D17C-E81F-4500-89E5-6258C95DFB5C}" destId="{8C32FE13-8E67-494F-85D4-11CA85CBD420}" srcOrd="5" destOrd="0" parTransId="{D683F995-0F8D-4B7D-ADBA-B077F002A821}" sibTransId="{B3B7AB17-2A60-4965-AC0B-B30050D87557}"/>
    <dgm:cxn modelId="{C6578358-3DC7-4F0A-B130-971AF92644E8}" srcId="{0BB7D17C-E81F-4500-89E5-6258C95DFB5C}" destId="{D8AFBCCA-3CCF-438C-B634-ED8004E219DA}" srcOrd="4" destOrd="0" parTransId="{3FEB606F-34EF-428B-A374-CBE6E75D7D52}" sibTransId="{E80B580B-03CA-451E-86F7-A4E3BB697F33}"/>
    <dgm:cxn modelId="{B407B6EF-7CD0-4685-AE01-2A384483E774}" type="presOf" srcId="{1627358D-E75C-46AA-90AE-6B62042632A8}" destId="{BF5529A2-F030-4E53-8900-FB4506A74F2F}" srcOrd="0" destOrd="6" presId="urn:microsoft.com/office/officeart/2005/8/layout/list1"/>
    <dgm:cxn modelId="{C04AFC23-DD35-4523-9187-39FB8EF775B7}" type="presOf" srcId="{0BB7D17C-E81F-4500-89E5-6258C95DFB5C}" destId="{872C03D5-ADD9-417C-9825-911A8884E8CA}" srcOrd="0" destOrd="0" presId="urn:microsoft.com/office/officeart/2005/8/layout/list1"/>
    <dgm:cxn modelId="{B5C2BB6F-F532-468D-B3B3-5A87344A7512}" type="presOf" srcId="{D8AFBCCA-3CCF-438C-B634-ED8004E219DA}" destId="{BF5529A2-F030-4E53-8900-FB4506A74F2F}" srcOrd="0" destOrd="4" presId="urn:microsoft.com/office/officeart/2005/8/layout/list1"/>
    <dgm:cxn modelId="{404CF848-2174-4621-87AC-9DCC765EF69B}" type="presOf" srcId="{1B1C0128-51A0-418E-8C2D-73447BBB9FD1}" destId="{BF5529A2-F030-4E53-8900-FB4506A74F2F}" srcOrd="0" destOrd="8" presId="urn:microsoft.com/office/officeart/2005/8/layout/list1"/>
    <dgm:cxn modelId="{D173E536-633D-46B6-AF8D-B6B07E73A8DA}" srcId="{0BB7D17C-E81F-4500-89E5-6258C95DFB5C}" destId="{1B1C0128-51A0-418E-8C2D-73447BBB9FD1}" srcOrd="8" destOrd="0" parTransId="{5B302BFF-96A8-4838-920A-4246A35DB8A4}" sibTransId="{DF9F28A9-512F-4DCF-9B63-4D12AED14174}"/>
    <dgm:cxn modelId="{241B8375-33B3-4244-A9B2-8955DD3A59E3}" type="presOf" srcId="{14513A81-9D38-4349-B6AD-E35E528DA503}" destId="{C338FC59-8464-439F-8D6D-EC3EAA3F9D7F}" srcOrd="0" destOrd="0" presId="urn:microsoft.com/office/officeart/2005/8/layout/list1"/>
    <dgm:cxn modelId="{1EAB4B46-8AE0-4B75-969E-D409CF67BB2E}" srcId="{0BB7D17C-E81F-4500-89E5-6258C95DFB5C}" destId="{5293EC40-5EE7-4F00-AE7D-1B9E96731D0E}" srcOrd="2" destOrd="0" parTransId="{705A4C72-507F-4C60-8720-0B22BE710A0E}" sibTransId="{A5AA2501-9FE4-427F-86FF-3C8007EC2E65}"/>
    <dgm:cxn modelId="{4B56AE47-FFBC-4996-ADFB-8B346CA71EFC}" type="presOf" srcId="{183B3584-8D7A-4E7B-A4ED-1D73B1D9382F}" destId="{BF5529A2-F030-4E53-8900-FB4506A74F2F}" srcOrd="0" destOrd="3" presId="urn:microsoft.com/office/officeart/2005/8/layout/list1"/>
    <dgm:cxn modelId="{1713746C-79BD-4999-BB32-CFBC08D96587}" srcId="{0BB7D17C-E81F-4500-89E5-6258C95DFB5C}" destId="{1627358D-E75C-46AA-90AE-6B62042632A8}" srcOrd="6" destOrd="0" parTransId="{B05E81FC-9764-4102-9F99-496A497812C5}" sibTransId="{96020E0E-CE0E-4093-83C0-5BCDD20687CE}"/>
    <dgm:cxn modelId="{1DF8E1BD-19E4-4215-9BBD-DB263C9E736E}" srcId="{0BB7D17C-E81F-4500-89E5-6258C95DFB5C}" destId="{77C5ED12-EBC1-474F-BEBB-6CEF54E21C4B}" srcOrd="0" destOrd="0" parTransId="{6D328410-C92E-42C1-99DC-4387263D6D3B}" sibTransId="{431CEC23-C3BE-4A5E-AA27-C1EA79077E16}"/>
    <dgm:cxn modelId="{A7AE1540-206D-43C9-8535-612C89FE73A6}" type="presOf" srcId="{77C5ED12-EBC1-474F-BEBB-6CEF54E21C4B}" destId="{BF5529A2-F030-4E53-8900-FB4506A74F2F}" srcOrd="0" destOrd="0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EA3BD014-0FBD-4320-8A11-95726E48395B}" srcId="{0BB7D17C-E81F-4500-89E5-6258C95DFB5C}" destId="{183B3584-8D7A-4E7B-A4ED-1D73B1D9382F}" srcOrd="3" destOrd="0" parTransId="{C25ECBD5-86E9-496E-9D45-E5F303D7B9B1}" sibTransId="{80B7C25B-104E-4C5B-980E-43067C26BFD3}"/>
    <dgm:cxn modelId="{C5C12A93-0DE5-4FCF-94D1-9EF8A73EE713}" type="presOf" srcId="{905AF893-F3CD-43E7-AAFC-0E3B8698A2B3}" destId="{BF5529A2-F030-4E53-8900-FB4506A74F2F}" srcOrd="0" destOrd="1" presId="urn:microsoft.com/office/officeart/2005/8/layout/list1"/>
    <dgm:cxn modelId="{3AF0D8BC-3293-4860-9CA6-74D349C6520A}" type="presOf" srcId="{8C32FE13-8E67-494F-85D4-11CA85CBD420}" destId="{BF5529A2-F030-4E53-8900-FB4506A74F2F}" srcOrd="0" destOrd="5" presId="urn:microsoft.com/office/officeart/2005/8/layout/list1"/>
    <dgm:cxn modelId="{2C2083B3-4557-4DC7-A508-2683A971EA57}" srcId="{0BB7D17C-E81F-4500-89E5-6258C95DFB5C}" destId="{905AF893-F3CD-43E7-AAFC-0E3B8698A2B3}" srcOrd="1" destOrd="0" parTransId="{3DF203CC-985A-452F-8F54-A78EB3EF5500}" sibTransId="{A7A75140-3654-498B-9426-50F2593BE5B3}"/>
    <dgm:cxn modelId="{17B1E7EB-FEFE-404A-9643-91196DD5D249}" type="presOf" srcId="{0BB7D17C-E81F-4500-89E5-6258C95DFB5C}" destId="{174BA1AC-D2AB-4DF6-93DF-707C7D0126BB}" srcOrd="1" destOrd="0" presId="urn:microsoft.com/office/officeart/2005/8/layout/list1"/>
    <dgm:cxn modelId="{CD4BB2E8-F835-4F33-AEF6-AE4E93E34629}" type="presOf" srcId="{61B88017-D03E-4B2D-B192-03FE0ED01053}" destId="{BF5529A2-F030-4E53-8900-FB4506A74F2F}" srcOrd="0" destOrd="7" presId="urn:microsoft.com/office/officeart/2005/8/layout/list1"/>
    <dgm:cxn modelId="{213EC872-18C9-4208-80EB-FEF29F1078B4}" srcId="{0BB7D17C-E81F-4500-89E5-6258C95DFB5C}" destId="{61B88017-D03E-4B2D-B192-03FE0ED01053}" srcOrd="7" destOrd="0" parTransId="{7955BBEF-949B-4876-82B6-1A9395737ABE}" sibTransId="{DDDB7451-488A-4B18-A1CE-76B2B801AFF2}"/>
    <dgm:cxn modelId="{518A61EA-C6C6-4283-A075-437CA98FD548}" type="presParOf" srcId="{C338FC59-8464-439F-8D6D-EC3EAA3F9D7F}" destId="{65697438-F48D-4ABF-9377-1D33B95C555D}" srcOrd="0" destOrd="0" presId="urn:microsoft.com/office/officeart/2005/8/layout/list1"/>
    <dgm:cxn modelId="{5189CD13-7D86-4FB9-88F7-51E2F35A3E52}" type="presParOf" srcId="{65697438-F48D-4ABF-9377-1D33B95C555D}" destId="{872C03D5-ADD9-417C-9825-911A8884E8CA}" srcOrd="0" destOrd="0" presId="urn:microsoft.com/office/officeart/2005/8/layout/list1"/>
    <dgm:cxn modelId="{91E201A0-44BE-4A46-99F6-86D4CED67EE3}" type="presParOf" srcId="{65697438-F48D-4ABF-9377-1D33B95C555D}" destId="{174BA1AC-D2AB-4DF6-93DF-707C7D0126BB}" srcOrd="1" destOrd="0" presId="urn:microsoft.com/office/officeart/2005/8/layout/list1"/>
    <dgm:cxn modelId="{C90F73BB-AA89-4A6C-BFBE-6D263B2AE828}" type="presParOf" srcId="{C338FC59-8464-439F-8D6D-EC3EAA3F9D7F}" destId="{436E27A7-81C3-41C9-9676-83C677708625}" srcOrd="1" destOrd="0" presId="urn:microsoft.com/office/officeart/2005/8/layout/list1"/>
    <dgm:cxn modelId="{E8D404ED-C0C6-4B82-8475-B3E62869DD06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12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Привлечение к ответственности за доведение банка до краха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1C524973-F613-4B22-A500-8495CC3C3B01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является частью эффективной системы, сформированной в рамках системы поддержания финансовой стабильности, которая обеспечивает выявление на ранней стадии и своевременное вмешательство в деятельности банков, испытывающих финансовые трудности, - до того, как банк становится нежизнеспособным.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F319E93-F3EE-4DD7-878C-58DFD864B19C}" type="parTrans" cxnId="{44A4F8BA-3CB4-42F2-B9B2-D861463F0450}">
      <dgm:prSet/>
      <dgm:spPr/>
      <dgm:t>
        <a:bodyPr/>
        <a:lstStyle/>
        <a:p>
          <a:endParaRPr lang="ru-RU"/>
        </a:p>
      </dgm:t>
    </dgm:pt>
    <dgm:pt modelId="{F24CF58D-F4ED-4B7E-932A-B4BE468A392A}" type="sibTrans" cxnId="{44A4F8BA-3CB4-42F2-B9B2-D861463F0450}">
      <dgm:prSet/>
      <dgm:spPr/>
      <dgm:t>
        <a:bodyPr/>
        <a:lstStyle/>
        <a:p>
          <a:endParaRPr lang="ru-RU"/>
        </a:p>
      </dgm:t>
    </dgm:pt>
    <dgm:pt modelId="{B3FF6257-0CC6-489E-A12B-B0CF42625B37}">
      <dgm:prSet phldrT="[Текст]" custT="1"/>
      <dgm:spPr>
        <a:xfrm>
          <a:off x="431886" y="137794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b="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13</a:t>
          </a:r>
        </a:p>
        <a:p>
          <a:r>
            <a:rPr lang="ru-RU" sz="1400" b="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Раннее выявление проблемных банков и своевременное вмешательство</a:t>
          </a:r>
        </a:p>
      </dgm:t>
    </dgm:pt>
    <dgm:pt modelId="{B5FF87D2-C481-4B52-B26B-E0FDA52C8816}" type="sibTrans" cxnId="{CD6F7221-986F-4F81-9E9A-1FC62F50E8A1}">
      <dgm:prSet/>
      <dgm:spPr/>
      <dgm:t>
        <a:bodyPr/>
        <a:lstStyle/>
        <a:p>
          <a:endParaRPr lang="ru-RU"/>
        </a:p>
      </dgm:t>
    </dgm:pt>
    <dgm:pt modelId="{1C301835-0177-4821-B329-ABE379E11FA9}" type="parTrans" cxnId="{CD6F7221-986F-4F81-9E9A-1FC62F50E8A1}">
      <dgm:prSet/>
      <dgm:spPr/>
      <dgm:t>
        <a:bodyPr/>
        <a:lstStyle/>
        <a:p>
          <a:endParaRPr lang="ru-RU"/>
        </a:p>
      </dgm:t>
    </dgm:pt>
    <dgm:pt modelId="{2B4FBC4D-E140-48BB-ADF0-EE03D16972C0}">
      <dgm:prSet custT="1"/>
      <dgm:spPr/>
      <dgm:t>
        <a:bodyPr anchor="b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8993CD4-FE95-4C27-AB8E-AE416C9B531F}" type="parTrans" cxnId="{E3DA13D9-A77F-49CE-9F9A-1FB1985605C1}">
      <dgm:prSet/>
      <dgm:spPr/>
      <dgm:t>
        <a:bodyPr/>
        <a:lstStyle/>
        <a:p>
          <a:endParaRPr lang="ru-RU"/>
        </a:p>
      </dgm:t>
    </dgm:pt>
    <dgm:pt modelId="{7C582DE6-8B34-413A-AC58-ECDD42AA02D4}" type="sibTrans" cxnId="{E3DA13D9-A77F-49CE-9F9A-1FB1985605C1}">
      <dgm:prSet/>
      <dgm:spPr/>
      <dgm:t>
        <a:bodyPr/>
        <a:lstStyle/>
        <a:p>
          <a:endParaRPr lang="ru-RU"/>
        </a:p>
      </dgm:t>
    </dgm:pt>
    <dgm:pt modelId="{FE6F1808-BE02-4202-B5EA-17FE5C4EDC9B}">
      <dgm:prSet custT="1"/>
      <dgm:spPr/>
      <dgm:t>
        <a:bodyPr anchor="b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отношении виновных лиц применяются санкции и/или взыскание ущерба…</a:t>
          </a:r>
        </a:p>
      </dgm:t>
    </dgm:pt>
    <dgm:pt modelId="{71342C0A-8AF5-4BA5-9BB1-BEE155BC4380}" type="parTrans" cxnId="{59735261-2734-4251-9088-3B56A5C1F230}">
      <dgm:prSet/>
      <dgm:spPr/>
      <dgm:t>
        <a:bodyPr/>
        <a:lstStyle/>
        <a:p>
          <a:endParaRPr lang="ru-RU"/>
        </a:p>
      </dgm:t>
    </dgm:pt>
    <dgm:pt modelId="{0D2A922B-F068-4DB4-B67E-D812B382C944}" type="sibTrans" cxnId="{59735261-2734-4251-9088-3B56A5C1F230}">
      <dgm:prSet/>
      <dgm:spPr/>
      <dgm:t>
        <a:bodyPr/>
        <a:lstStyle/>
        <a:p>
          <a:endParaRPr lang="ru-RU"/>
        </a:p>
      </dgm:t>
    </dgm:pt>
    <dgm:pt modelId="{0547AF9E-8150-48C5-A153-013E5269D8A1}">
      <dgm:prSet custT="1"/>
      <dgm:spPr/>
      <dgm:t>
        <a:bodyPr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7B48B96-6F46-4315-B2DD-461791750D15}" type="parTrans" cxnId="{51D8D1AE-607B-490C-AF3B-A4AB4B8D97A9}">
      <dgm:prSet/>
      <dgm:spPr/>
      <dgm:t>
        <a:bodyPr/>
        <a:lstStyle/>
        <a:p>
          <a:endParaRPr lang="ru-RU"/>
        </a:p>
      </dgm:t>
    </dgm:pt>
    <dgm:pt modelId="{0603FC56-F74B-46F5-940C-94B4CD4E76CD}" type="sibTrans" cxnId="{51D8D1AE-607B-490C-AF3B-A4AB4B8D97A9}">
      <dgm:prSet/>
      <dgm:spPr/>
      <dgm:t>
        <a:bodyPr/>
        <a:lstStyle/>
        <a:p>
          <a:endParaRPr lang="ru-RU"/>
        </a:p>
      </dgm:t>
    </dgm:pt>
    <dgm:pt modelId="{02EE5FF9-5D58-43B5-9D73-1ACF881C7ED4}">
      <dgm:prSet custT="1"/>
      <dgm:spPr/>
      <dgm:t>
        <a:bodyPr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Оценка эффективности системы раннего выявления и своевременного вмешательства базируется на оценке соблюдения Базельских принципов банковского надзора и Ключевых атрибутов эффективных режимов урегулирования несостоятельности финансовых институтов</a:t>
          </a:r>
        </a:p>
      </dgm:t>
    </dgm:pt>
    <dgm:pt modelId="{D2A1417B-0584-4896-9071-DFFA38A84F86}" type="parTrans" cxnId="{8C259E07-B777-4EC0-9292-AD7000C186E1}">
      <dgm:prSet/>
      <dgm:spPr/>
      <dgm:t>
        <a:bodyPr/>
        <a:lstStyle/>
        <a:p>
          <a:endParaRPr lang="ru-RU"/>
        </a:p>
      </dgm:t>
    </dgm:pt>
    <dgm:pt modelId="{1BCBACB5-2F48-4FB9-8ACF-95FFFC762C33}" type="sibTrans" cxnId="{8C259E07-B777-4EC0-9292-AD7000C186E1}">
      <dgm:prSet/>
      <dgm:spPr/>
      <dgm:t>
        <a:bodyPr/>
        <a:lstStyle/>
        <a:p>
          <a:endParaRPr lang="ru-RU"/>
        </a:p>
      </dgm:t>
    </dgm:pt>
    <dgm:pt modelId="{D7DF4A2B-2E07-479A-AFB7-33DB9DA08B7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Действия/поведение лиц, ответственных или способствовавших краху банка (например, руководители, директора, владельцы), связанных с ними лиц, а также поставщиков профессиональных услуг (например, аудиторов, бухгалтеров, юристов или оценщиков активов) подлежат расследованию…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E7AD995-0316-4224-A844-CFB0ABCAB782}" type="parTrans" cxnId="{BDD7977F-53FB-41F3-8CEA-28715FF356D4}">
      <dgm:prSet/>
      <dgm:spPr/>
      <dgm:t>
        <a:bodyPr/>
        <a:lstStyle/>
        <a:p>
          <a:endParaRPr lang="ru-RU"/>
        </a:p>
      </dgm:t>
    </dgm:pt>
    <dgm:pt modelId="{4BC42CE0-A679-44A5-A6D6-AB091A55372A}" type="sibTrans" cxnId="{BDD7977F-53FB-41F3-8CEA-28715FF356D4}">
      <dgm:prSet/>
      <dgm:spPr/>
      <dgm:t>
        <a:bodyPr/>
        <a:lstStyle/>
        <a:p>
          <a:endParaRPr lang="ru-RU"/>
        </a:p>
      </dgm:t>
    </dgm:pt>
    <dgm:pt modelId="{E866B454-AD59-41BB-83E5-09742DE165ED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b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C662C6A-B9C4-47C6-BA75-BE5A018542E8}" type="parTrans" cxnId="{E3E66DFB-2081-4174-B6A3-50ACE45CA45B}">
      <dgm:prSet/>
      <dgm:spPr/>
      <dgm:t>
        <a:bodyPr/>
        <a:lstStyle/>
        <a:p>
          <a:endParaRPr lang="ru-RU"/>
        </a:p>
      </dgm:t>
    </dgm:pt>
    <dgm:pt modelId="{3D3FFEE8-90D0-44DA-A3BC-0BA4F273AFE7}" type="sibTrans" cxnId="{E3E66DFB-2081-4174-B6A3-50ACE45CA45B}">
      <dgm:prSet/>
      <dgm:spPr/>
      <dgm:t>
        <a:bodyPr/>
        <a:lstStyle/>
        <a:p>
          <a:endParaRPr lang="ru-RU"/>
        </a:p>
      </dgm:t>
    </dgm:pt>
    <dgm:pt modelId="{40F2C288-BA0A-4E81-A157-931BDDBA798A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932F4E1-06B3-4FA4-A91F-F457DBC13F2B}" type="parTrans" cxnId="{ABC53501-9B40-4335-A633-4C7AF0241AE2}">
      <dgm:prSet/>
      <dgm:spPr/>
      <dgm:t>
        <a:bodyPr/>
        <a:lstStyle/>
        <a:p>
          <a:endParaRPr lang="ru-RU"/>
        </a:p>
      </dgm:t>
    </dgm:pt>
    <dgm:pt modelId="{9ADCEA05-2AE2-4D55-9EB8-362FB703BAA7}" type="sibTrans" cxnId="{ABC53501-9B40-4335-A633-4C7AF0241AE2}">
      <dgm:prSet/>
      <dgm:spPr/>
      <dgm:t>
        <a:bodyPr/>
        <a:lstStyle/>
        <a:p>
          <a:endParaRPr lang="ru-RU"/>
        </a:p>
      </dgm:t>
    </dgm:pt>
    <dgm:pt modelId="{343F206E-697B-4857-A872-9101FFF6D87E}">
      <dgm:prSet custT="1"/>
      <dgm:spPr>
        <a:xfrm>
          <a:off x="0" y="1599348"/>
          <a:ext cx="8637739" cy="137479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8914597-A584-476B-AB96-21DD133DBB72}" type="parTrans" cxnId="{FAFD586A-035B-498C-AE21-43B707B8A465}">
      <dgm:prSet/>
      <dgm:spPr/>
      <dgm:t>
        <a:bodyPr/>
        <a:lstStyle/>
        <a:p>
          <a:endParaRPr lang="ru-RU"/>
        </a:p>
      </dgm:t>
    </dgm:pt>
    <dgm:pt modelId="{4CA2AE70-E195-442E-A0C9-ADDC7501E317}" type="sibTrans" cxnId="{FAFD586A-035B-498C-AE21-43B707B8A465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2" custScaleX="93666" custScaleY="38110" custLinFactNeighborY="-264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2" custScaleY="64924" custLinFactNeighborY="2455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D95307C-6AFB-45B2-B7B9-D236966F1679}" type="pres">
      <dgm:prSet presAssocID="{0CEACC70-9B4E-4826-B97D-FCF7E7D144DE}" presName="spaceBetweenRectangles" presStyleCnt="0"/>
      <dgm:spPr/>
    </dgm:pt>
    <dgm:pt modelId="{289DC648-E949-4A3B-95EF-40B15E0FE861}" type="pres">
      <dgm:prSet presAssocID="{B3FF6257-0CC6-489E-A12B-B0CF42625B37}" presName="parentLin" presStyleCnt="0"/>
      <dgm:spPr/>
    </dgm:pt>
    <dgm:pt modelId="{9805AE38-255F-444B-A2E6-381D4EB7398F}" type="pres">
      <dgm:prSet presAssocID="{B3FF6257-0CC6-489E-A12B-B0CF42625B37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1D9028-0954-486F-A2EA-6EEC45B7C890}" type="pres">
      <dgm:prSet presAssocID="{B3FF6257-0CC6-489E-A12B-B0CF42625B37}" presName="parentText" presStyleLbl="node1" presStyleIdx="1" presStyleCnt="2" custScaleX="93666" custScaleY="38110" custLinFactNeighborY="-77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0C520-A7D9-4E91-8939-33A964CD135F}" type="pres">
      <dgm:prSet presAssocID="{B3FF6257-0CC6-489E-A12B-B0CF42625B37}" presName="negativeSpace" presStyleCnt="0"/>
      <dgm:spPr/>
    </dgm:pt>
    <dgm:pt modelId="{AE18F5DA-AA15-4D14-A853-7543648A8040}" type="pres">
      <dgm:prSet presAssocID="{B3FF6257-0CC6-489E-A12B-B0CF42625B37}" presName="childText" presStyleLbl="conFgAcc1" presStyleIdx="1" presStyleCnt="2" custScaleY="67613" custLinFactY="6994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329942B3-4A41-4B30-808F-998BE4FB474A}" type="presOf" srcId="{0BB7D17C-E81F-4500-89E5-6258C95DFB5C}" destId="{174BA1AC-D2AB-4DF6-93DF-707C7D0126BB}" srcOrd="1" destOrd="0" presId="urn:microsoft.com/office/officeart/2005/8/layout/list1"/>
    <dgm:cxn modelId="{ABC53501-9B40-4335-A633-4C7AF0241AE2}" srcId="{B3FF6257-0CC6-489E-A12B-B0CF42625B37}" destId="{40F2C288-BA0A-4E81-A157-931BDDBA798A}" srcOrd="0" destOrd="0" parTransId="{E932F4E1-06B3-4FA4-A91F-F457DBC13F2B}" sibTransId="{9ADCEA05-2AE2-4D55-9EB8-362FB703BAA7}"/>
    <dgm:cxn modelId="{1A63B383-EAD9-4FFB-8A3D-F6A2C822DE28}" type="presOf" srcId="{343F206E-697B-4857-A872-9101FFF6D87E}" destId="{AE18F5DA-AA15-4D14-A853-7543648A8040}" srcOrd="0" destOrd="1" presId="urn:microsoft.com/office/officeart/2005/8/layout/list1"/>
    <dgm:cxn modelId="{F977884A-AB19-45A0-95B4-49E73A77E96B}" type="presOf" srcId="{0547AF9E-8150-48C5-A153-013E5269D8A1}" destId="{AE18F5DA-AA15-4D14-A853-7543648A8040}" srcOrd="0" destOrd="3" presId="urn:microsoft.com/office/officeart/2005/8/layout/list1"/>
    <dgm:cxn modelId="{57B61AF1-F20D-4FDE-B4E3-DCE27F7522FE}" type="presOf" srcId="{02EE5FF9-5D58-43B5-9D73-1ACF881C7ED4}" destId="{AE18F5DA-AA15-4D14-A853-7543648A8040}" srcOrd="0" destOrd="4" presId="urn:microsoft.com/office/officeart/2005/8/layout/list1"/>
    <dgm:cxn modelId="{8C259E07-B777-4EC0-9292-AD7000C186E1}" srcId="{B3FF6257-0CC6-489E-A12B-B0CF42625B37}" destId="{02EE5FF9-5D58-43B5-9D73-1ACF881C7ED4}" srcOrd="4" destOrd="0" parTransId="{D2A1417B-0584-4896-9071-DFFA38A84F86}" sibTransId="{1BCBACB5-2F48-4FB9-8ACF-95FFFC762C33}"/>
    <dgm:cxn modelId="{E3DA13D9-A77F-49CE-9F9A-1FB1985605C1}" srcId="{0BB7D17C-E81F-4500-89E5-6258C95DFB5C}" destId="{2B4FBC4D-E140-48BB-ADF0-EE03D16972C0}" srcOrd="2" destOrd="0" parTransId="{E8993CD4-FE95-4C27-AB8E-AE416C9B531F}" sibTransId="{7C582DE6-8B34-413A-AC58-ECDD42AA02D4}"/>
    <dgm:cxn modelId="{D53158E9-BEF0-4F01-ABA2-6F07A82EE52A}" type="presOf" srcId="{E866B454-AD59-41BB-83E5-09742DE165ED}" destId="{BF5529A2-F030-4E53-8900-FB4506A74F2F}" srcOrd="0" destOrd="0" presId="urn:microsoft.com/office/officeart/2005/8/layout/list1"/>
    <dgm:cxn modelId="{A7B29575-9020-4EFF-97F6-0EDE05935487}" type="presOf" srcId="{40F2C288-BA0A-4E81-A157-931BDDBA798A}" destId="{AE18F5DA-AA15-4D14-A853-7543648A8040}" srcOrd="0" destOrd="0" presId="urn:microsoft.com/office/officeart/2005/8/layout/list1"/>
    <dgm:cxn modelId="{39B06764-DA7C-45AE-AAC7-AB8A98DB34A8}" type="presOf" srcId="{B3FF6257-0CC6-489E-A12B-B0CF42625B37}" destId="{861D9028-0954-486F-A2EA-6EEC45B7C890}" srcOrd="1" destOrd="0" presId="urn:microsoft.com/office/officeart/2005/8/layout/list1"/>
    <dgm:cxn modelId="{F4A55335-ECE6-4133-8935-185AC8E363F8}" type="presOf" srcId="{FE6F1808-BE02-4202-B5EA-17FE5C4EDC9B}" destId="{BF5529A2-F030-4E53-8900-FB4506A74F2F}" srcOrd="0" destOrd="3" presId="urn:microsoft.com/office/officeart/2005/8/layout/list1"/>
    <dgm:cxn modelId="{86DA80A9-676F-435C-9DDA-DCBA977927C8}" type="presOf" srcId="{1C524973-F613-4B22-A500-8495CC3C3B01}" destId="{AE18F5DA-AA15-4D14-A853-7543648A8040}" srcOrd="0" destOrd="2" presId="urn:microsoft.com/office/officeart/2005/8/layout/list1"/>
    <dgm:cxn modelId="{51D8D1AE-607B-490C-AF3B-A4AB4B8D97A9}" srcId="{B3FF6257-0CC6-489E-A12B-B0CF42625B37}" destId="{0547AF9E-8150-48C5-A153-013E5269D8A1}" srcOrd="3" destOrd="0" parTransId="{77B48B96-6F46-4315-B2DD-461791750D15}" sibTransId="{0603FC56-F74B-46F5-940C-94B4CD4E76CD}"/>
    <dgm:cxn modelId="{FAFD586A-035B-498C-AE21-43B707B8A465}" srcId="{B3FF6257-0CC6-489E-A12B-B0CF42625B37}" destId="{343F206E-697B-4857-A872-9101FFF6D87E}" srcOrd="1" destOrd="0" parTransId="{88914597-A584-476B-AB96-21DD133DBB72}" sibTransId="{4CA2AE70-E195-442E-A0C9-ADDC7501E317}"/>
    <dgm:cxn modelId="{44A4F8BA-3CB4-42F2-B9B2-D861463F0450}" srcId="{B3FF6257-0CC6-489E-A12B-B0CF42625B37}" destId="{1C524973-F613-4B22-A500-8495CC3C3B01}" srcOrd="2" destOrd="0" parTransId="{8F319E93-F3EE-4DD7-878C-58DFD864B19C}" sibTransId="{F24CF58D-F4ED-4B7E-932A-B4BE468A392A}"/>
    <dgm:cxn modelId="{6C60F401-DBA5-4A35-9D7F-EE026A7EA57D}" type="presOf" srcId="{B3FF6257-0CC6-489E-A12B-B0CF42625B37}" destId="{9805AE38-255F-444B-A2E6-381D4EB7398F}" srcOrd="0" destOrd="0" presId="urn:microsoft.com/office/officeart/2005/8/layout/list1"/>
    <dgm:cxn modelId="{59735261-2734-4251-9088-3B56A5C1F230}" srcId="{0BB7D17C-E81F-4500-89E5-6258C95DFB5C}" destId="{FE6F1808-BE02-4202-B5EA-17FE5C4EDC9B}" srcOrd="3" destOrd="0" parTransId="{71342C0A-8AF5-4BA5-9BB1-BEE155BC4380}" sibTransId="{0D2A922B-F068-4DB4-B67E-D812B382C944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CD6F7221-986F-4F81-9E9A-1FC62F50E8A1}" srcId="{14513A81-9D38-4349-B6AD-E35E528DA503}" destId="{B3FF6257-0CC6-489E-A12B-B0CF42625B37}" srcOrd="1" destOrd="0" parTransId="{1C301835-0177-4821-B329-ABE379E11FA9}" sibTransId="{B5FF87D2-C481-4B52-B26B-E0FDA52C8816}"/>
    <dgm:cxn modelId="{2317AF34-9006-4B22-9A4D-3D0BEFA0FE87}" type="presOf" srcId="{14513A81-9D38-4349-B6AD-E35E528DA503}" destId="{C338FC59-8464-439F-8D6D-EC3EAA3F9D7F}" srcOrd="0" destOrd="0" presId="urn:microsoft.com/office/officeart/2005/8/layout/list1"/>
    <dgm:cxn modelId="{BDD7977F-53FB-41F3-8CEA-28715FF356D4}" srcId="{0BB7D17C-E81F-4500-89E5-6258C95DFB5C}" destId="{D7DF4A2B-2E07-479A-AFB7-33DB9DA08B7B}" srcOrd="1" destOrd="0" parTransId="{FE7AD995-0316-4224-A844-CFB0ABCAB782}" sibTransId="{4BC42CE0-A679-44A5-A6D6-AB091A55372A}"/>
    <dgm:cxn modelId="{FBEB4727-D7E3-41AC-B74F-2F5EC283C4F5}" type="presOf" srcId="{0BB7D17C-E81F-4500-89E5-6258C95DFB5C}" destId="{872C03D5-ADD9-417C-9825-911A8884E8CA}" srcOrd="0" destOrd="0" presId="urn:microsoft.com/office/officeart/2005/8/layout/list1"/>
    <dgm:cxn modelId="{00ED847D-FF3B-416E-B461-34D9180844DA}" type="presOf" srcId="{D7DF4A2B-2E07-479A-AFB7-33DB9DA08B7B}" destId="{BF5529A2-F030-4E53-8900-FB4506A74F2F}" srcOrd="0" destOrd="1" presId="urn:microsoft.com/office/officeart/2005/8/layout/list1"/>
    <dgm:cxn modelId="{E3E66DFB-2081-4174-B6A3-50ACE45CA45B}" srcId="{0BB7D17C-E81F-4500-89E5-6258C95DFB5C}" destId="{E866B454-AD59-41BB-83E5-09742DE165ED}" srcOrd="0" destOrd="0" parTransId="{0C662C6A-B9C4-47C6-BA75-BE5A018542E8}" sibTransId="{3D3FFEE8-90D0-44DA-A3BC-0BA4F273AFE7}"/>
    <dgm:cxn modelId="{38B15EB7-9433-4BFA-A10F-EC08E9035217}" type="presOf" srcId="{2B4FBC4D-E140-48BB-ADF0-EE03D16972C0}" destId="{BF5529A2-F030-4E53-8900-FB4506A74F2F}" srcOrd="0" destOrd="2" presId="urn:microsoft.com/office/officeart/2005/8/layout/list1"/>
    <dgm:cxn modelId="{F23E6871-AD24-43DF-A4FB-57C29484851C}" type="presParOf" srcId="{C338FC59-8464-439F-8D6D-EC3EAA3F9D7F}" destId="{65697438-F48D-4ABF-9377-1D33B95C555D}" srcOrd="0" destOrd="0" presId="urn:microsoft.com/office/officeart/2005/8/layout/list1"/>
    <dgm:cxn modelId="{CE78F3E1-D4D8-41B1-ACA5-C760A43E116C}" type="presParOf" srcId="{65697438-F48D-4ABF-9377-1D33B95C555D}" destId="{872C03D5-ADD9-417C-9825-911A8884E8CA}" srcOrd="0" destOrd="0" presId="urn:microsoft.com/office/officeart/2005/8/layout/list1"/>
    <dgm:cxn modelId="{F7F3760F-7EBB-4E6E-93C1-94BEA38B358A}" type="presParOf" srcId="{65697438-F48D-4ABF-9377-1D33B95C555D}" destId="{174BA1AC-D2AB-4DF6-93DF-707C7D0126BB}" srcOrd="1" destOrd="0" presId="urn:microsoft.com/office/officeart/2005/8/layout/list1"/>
    <dgm:cxn modelId="{29D8E534-7AB0-4533-A8A6-967ADE3400CF}" type="presParOf" srcId="{C338FC59-8464-439F-8D6D-EC3EAA3F9D7F}" destId="{436E27A7-81C3-41C9-9676-83C677708625}" srcOrd="1" destOrd="0" presId="urn:microsoft.com/office/officeart/2005/8/layout/list1"/>
    <dgm:cxn modelId="{748B0E31-5917-457B-BF9B-0A22259CC99B}" type="presParOf" srcId="{C338FC59-8464-439F-8D6D-EC3EAA3F9D7F}" destId="{BF5529A2-F030-4E53-8900-FB4506A74F2F}" srcOrd="2" destOrd="0" presId="urn:microsoft.com/office/officeart/2005/8/layout/list1"/>
    <dgm:cxn modelId="{4D3F8437-C588-4404-AEA4-CFDF0801F85D}" type="presParOf" srcId="{C338FC59-8464-439F-8D6D-EC3EAA3F9D7F}" destId="{7D95307C-6AFB-45B2-B7B9-D236966F1679}" srcOrd="3" destOrd="0" presId="urn:microsoft.com/office/officeart/2005/8/layout/list1"/>
    <dgm:cxn modelId="{5BF4E3AD-4496-4DF4-BFC5-8F54C32B954F}" type="presParOf" srcId="{C338FC59-8464-439F-8D6D-EC3EAA3F9D7F}" destId="{289DC648-E949-4A3B-95EF-40B15E0FE861}" srcOrd="4" destOrd="0" presId="urn:microsoft.com/office/officeart/2005/8/layout/list1"/>
    <dgm:cxn modelId="{9561979E-DD3C-4C50-A709-B47468EA9EF6}" type="presParOf" srcId="{289DC648-E949-4A3B-95EF-40B15E0FE861}" destId="{9805AE38-255F-444B-A2E6-381D4EB7398F}" srcOrd="0" destOrd="0" presId="urn:microsoft.com/office/officeart/2005/8/layout/list1"/>
    <dgm:cxn modelId="{B8781964-331E-4078-89C5-DAEE48BAE842}" type="presParOf" srcId="{289DC648-E949-4A3B-95EF-40B15E0FE861}" destId="{861D9028-0954-486F-A2EA-6EEC45B7C890}" srcOrd="1" destOrd="0" presId="urn:microsoft.com/office/officeart/2005/8/layout/list1"/>
    <dgm:cxn modelId="{5A7E9A2A-677B-4C0A-A15B-46B5C3930C6F}" type="presParOf" srcId="{C338FC59-8464-439F-8D6D-EC3EAA3F9D7F}" destId="{C970C520-A7D9-4E91-8939-33A964CD135F}" srcOrd="5" destOrd="0" presId="urn:microsoft.com/office/officeart/2005/8/layout/list1"/>
    <dgm:cxn modelId="{436B93A2-8827-4B47-B341-EAEAFCABBF45}" type="presParOf" srcId="{C338FC59-8464-439F-8D6D-EC3EAA3F9D7F}" destId="{AE18F5DA-AA15-4D14-A853-7543648A80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14</a:t>
          </a:r>
        </a:p>
        <a:p>
          <a:r>
            <a:rPr lang="ru-RU" sz="140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Урегулирование несостоятельности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1B1C0128-51A0-418E-8C2D-73447BBB9FD1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B302BFF-96A8-4838-920A-4246A35DB8A4}" type="parTrans" cxnId="{D173E536-633D-46B6-AF8D-B6B07E73A8DA}">
      <dgm:prSet/>
      <dgm:spPr/>
      <dgm:t>
        <a:bodyPr/>
        <a:lstStyle/>
        <a:p>
          <a:endParaRPr lang="ru-RU"/>
        </a:p>
      </dgm:t>
    </dgm:pt>
    <dgm:pt modelId="{DF9F28A9-512F-4DCF-9B63-4D12AED14174}" type="sibTrans" cxnId="{D173E536-633D-46B6-AF8D-B6B07E73A8DA}">
      <dgm:prSet/>
      <dgm:spPr/>
      <dgm:t>
        <a:bodyPr/>
        <a:lstStyle/>
        <a:p>
          <a:endParaRPr lang="ru-RU"/>
        </a:p>
      </dgm:t>
    </dgm:pt>
    <dgm:pt modelId="{77C5ED12-EBC1-474F-BEBB-6CEF54E21C4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Урегулирование несостоятельности всех  банков осуществляется с использованием широкого набора полномочий и вариантов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D328410-C92E-42C1-99DC-4387263D6D3B}" type="parTrans" cxnId="{1DF8E1BD-19E4-4215-9BBD-DB263C9E736E}">
      <dgm:prSet/>
      <dgm:spPr/>
      <dgm:t>
        <a:bodyPr/>
        <a:lstStyle/>
        <a:p>
          <a:endParaRPr lang="ru-RU"/>
        </a:p>
      </dgm:t>
    </dgm:pt>
    <dgm:pt modelId="{431CEC23-C3BE-4A5E-AA27-C1EA79077E16}" type="sibTrans" cxnId="{1DF8E1BD-19E4-4215-9BBD-DB263C9E736E}">
      <dgm:prSet/>
      <dgm:spPr/>
      <dgm:t>
        <a:bodyPr/>
        <a:lstStyle/>
        <a:p>
          <a:endParaRPr lang="ru-RU"/>
        </a:p>
      </dgm:t>
    </dgm:pt>
    <dgm:pt modelId="{8C32FE13-8E67-494F-85D4-11CA85CBD420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683F995-0F8D-4B7D-ADBA-B077F002A821}" type="parTrans" cxnId="{5A7AC0E9-8619-4085-B063-C79CFB1BB648}">
      <dgm:prSet/>
      <dgm:spPr/>
      <dgm:t>
        <a:bodyPr/>
        <a:lstStyle/>
        <a:p>
          <a:endParaRPr lang="ru-RU"/>
        </a:p>
      </dgm:t>
    </dgm:pt>
    <dgm:pt modelId="{B3B7AB17-2A60-4965-AC0B-B30050D87557}" type="sibTrans" cxnId="{5A7AC0E9-8619-4085-B063-C79CFB1BB648}">
      <dgm:prSet/>
      <dgm:spPr/>
      <dgm:t>
        <a:bodyPr/>
        <a:lstStyle/>
        <a:p>
          <a:endParaRPr lang="ru-RU"/>
        </a:p>
      </dgm:t>
    </dgm:pt>
    <dgm:pt modelId="{1627358D-E75C-46AA-90AE-6B62042632A8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05E81FC-9764-4102-9F99-496A497812C5}" type="parTrans" cxnId="{1713746C-79BD-4999-BB32-CFBC08D96587}">
      <dgm:prSet/>
      <dgm:spPr/>
      <dgm:t>
        <a:bodyPr/>
        <a:lstStyle/>
        <a:p>
          <a:endParaRPr lang="ru-RU"/>
        </a:p>
      </dgm:t>
    </dgm:pt>
    <dgm:pt modelId="{96020E0E-CE0E-4093-83C0-5BCDD20687CE}" type="sibTrans" cxnId="{1713746C-79BD-4999-BB32-CFBC08D96587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3AF2D4EE-F76B-4C92-BA8C-D9D2D3D6951E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Процедуры урегулирования несостоятельности и защиты вкладчиков не ограничиваются выплатой страхового возмещения вкладчикам. Орган по урегулированию несостоятельности обладает эффективными инструментами, призванными сохранять критические функции, выполняемые банками, и урегулировать несостоятельность банков. Они включают, в числе прочего, полномочия отстранять или менять высшее руководство, прекращать действие контрактов, переводить и продавать активы и обязательства, списывать или конвертировать долг в капитал, создавать временный бридж-институт</a:t>
          </a:r>
        </a:p>
      </dgm:t>
    </dgm:pt>
    <dgm:pt modelId="{286F3929-B97F-45DA-987C-03DE5834861A}" type="parTrans" cxnId="{65ADD214-9DE8-4DBD-9AAF-DBF5D3C2CBCE}">
      <dgm:prSet/>
      <dgm:spPr/>
      <dgm:t>
        <a:bodyPr/>
        <a:lstStyle/>
        <a:p>
          <a:endParaRPr lang="ru-RU"/>
        </a:p>
      </dgm:t>
    </dgm:pt>
    <dgm:pt modelId="{8303AA68-5EAB-4939-9B6A-06652D07746B}" type="sibTrans" cxnId="{65ADD214-9DE8-4DBD-9AAF-DBF5D3C2CBCE}">
      <dgm:prSet/>
      <dgm:spPr/>
      <dgm:t>
        <a:bodyPr/>
        <a:lstStyle/>
        <a:p>
          <a:endParaRPr lang="ru-RU"/>
        </a:p>
      </dgm:t>
    </dgm:pt>
    <dgm:pt modelId="{EA32F883-49D5-4490-B7B7-A3F109D868D4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Режим урегулирования несостоятельности защищён от юридических действий, направленных на отмену решений, связанных с урегулированием несостоятельности нежизнеспособных банков. Никакой суд не может отменить такие решения. Удовлетворение успешных юридических оспариваний ограничено денежной компенсацией.</a:t>
          </a:r>
        </a:p>
      </dgm:t>
    </dgm:pt>
    <dgm:pt modelId="{69270B2F-5666-494A-B0FE-DB68AA0AE3EC}" type="parTrans" cxnId="{0D903EED-4D33-4B05-B758-0428E03391B3}">
      <dgm:prSet/>
      <dgm:spPr/>
      <dgm:t>
        <a:bodyPr/>
        <a:lstStyle/>
        <a:p>
          <a:endParaRPr lang="ru-RU"/>
        </a:p>
      </dgm:t>
    </dgm:pt>
    <dgm:pt modelId="{CE65A0A8-2241-48C6-B903-AE1F6418A5F6}" type="sibTrans" cxnId="{0D903EED-4D33-4B05-B758-0428E03391B3}">
      <dgm:prSet/>
      <dgm:spPr/>
      <dgm:t>
        <a:bodyPr/>
        <a:lstStyle/>
        <a:p>
          <a:endParaRPr lang="ru-RU"/>
        </a:p>
      </dgm:t>
    </dgm:pt>
    <dgm:pt modelId="{29150D22-F664-4ED3-BEA9-19F9F21C0E40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Режим урегулирования несостоятельности обеспечивает, что срок между утратой вкладчиками доступа к своим денежным средствам и применением выбранного метода урегулирования несостоятельности является максимально коротким</a:t>
          </a:r>
        </a:p>
      </dgm:t>
    </dgm:pt>
    <dgm:pt modelId="{260EC9D3-5A72-4CFD-BCC2-01003D8D05B5}" type="parTrans" cxnId="{14DEFFB2-050E-408E-9785-063ED505C9DC}">
      <dgm:prSet/>
      <dgm:spPr/>
      <dgm:t>
        <a:bodyPr/>
        <a:lstStyle/>
        <a:p>
          <a:endParaRPr lang="ru-RU"/>
        </a:p>
      </dgm:t>
    </dgm:pt>
    <dgm:pt modelId="{B25ED5E0-E1D9-4B2F-A0F9-8614EE0E08D1}" type="sibTrans" cxnId="{14DEFFB2-050E-408E-9785-063ED505C9DC}">
      <dgm:prSet/>
      <dgm:spPr/>
      <dgm:t>
        <a:bodyPr/>
        <a:lstStyle/>
        <a:p>
          <a:endParaRPr lang="ru-RU"/>
        </a:p>
      </dgm:t>
    </dgm:pt>
    <dgm:pt modelId="{08BBEDA4-BB17-4CE5-898D-55D976C6E286}">
      <dgm:prSet custT="1"/>
      <dgm:spPr/>
      <dgm:t>
        <a:bodyPr anchor="ctr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C699EB4-C328-4D62-845E-4CCCD57EA28D}" type="parTrans" cxnId="{AE0D8C4E-C119-4B77-8FD6-0C5C50410846}">
      <dgm:prSet/>
      <dgm:spPr/>
      <dgm:t>
        <a:bodyPr/>
        <a:lstStyle/>
        <a:p>
          <a:endParaRPr lang="ru-RU"/>
        </a:p>
      </dgm:t>
    </dgm:pt>
    <dgm:pt modelId="{BB6D85B7-B3CE-4FDD-9334-D44778299E4E}" type="sibTrans" cxnId="{AE0D8C4E-C119-4B77-8FD6-0C5C50410846}">
      <dgm:prSet/>
      <dgm:spPr/>
      <dgm:t>
        <a:bodyPr/>
        <a:lstStyle/>
        <a:p>
          <a:endParaRPr lang="ru-RU"/>
        </a:p>
      </dgm:t>
    </dgm:pt>
    <dgm:pt modelId="{AA3D2056-381B-4BEC-BD6E-518983E1E8C4}">
      <dgm:prSet custT="1"/>
      <dgm:spPr/>
      <dgm:t>
        <a:bodyPr anchor="ctr"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862ABA6-A859-497B-B0B2-3DE2F1C25851}" type="parTrans" cxnId="{27BF96B0-508E-4AB8-93CC-4B1F7B9E457F}">
      <dgm:prSet/>
      <dgm:spPr/>
      <dgm:t>
        <a:bodyPr/>
        <a:lstStyle/>
        <a:p>
          <a:endParaRPr lang="ru-RU"/>
        </a:p>
      </dgm:t>
    </dgm:pt>
    <dgm:pt modelId="{549D37C8-4DE4-46F5-A6CC-34DFDFC383E2}" type="sibTrans" cxnId="{27BF96B0-508E-4AB8-93CC-4B1F7B9E457F}">
      <dgm:prSet/>
      <dgm:spPr/>
      <dgm:t>
        <a:bodyPr/>
        <a:lstStyle/>
        <a:p>
          <a:endParaRPr lang="ru-RU"/>
        </a:p>
      </dgm:t>
    </dgm:pt>
    <dgm:pt modelId="{8CA54DE7-FCC0-4EA3-A5F7-3FFD3F2DB287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defTabSz="0"/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384BA98-3CE9-4C6C-B0E9-0A28A0A23566}" type="parTrans" cxnId="{74B26465-91AB-4208-83C4-BC20C1697948}">
      <dgm:prSet/>
      <dgm:spPr/>
      <dgm:t>
        <a:bodyPr/>
        <a:lstStyle/>
        <a:p>
          <a:endParaRPr lang="ru-RU"/>
        </a:p>
      </dgm:t>
    </dgm:pt>
    <dgm:pt modelId="{6644CB14-08A0-434B-BFAB-1DF02B2BB43E}" type="sibTrans" cxnId="{74B26465-91AB-4208-83C4-BC20C1697948}">
      <dgm:prSet/>
      <dgm:spPr/>
      <dgm:t>
        <a:bodyPr/>
        <a:lstStyle/>
        <a:p>
          <a:endParaRPr lang="ru-RU"/>
        </a:p>
      </dgm:t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38110" custLinFactNeighborY="-30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74287" custLinFactNeighborX="820" custLinFactNeighborY="3954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22D70212-3C18-4464-996D-E8ADFF8F9D61}" type="presOf" srcId="{1627358D-E75C-46AA-90AE-6B62042632A8}" destId="{BF5529A2-F030-4E53-8900-FB4506A74F2F}" srcOrd="0" destOrd="8" presId="urn:microsoft.com/office/officeart/2005/8/layout/list1"/>
    <dgm:cxn modelId="{12176D8D-6A0E-4B26-9F83-1F7E1219B0F1}" type="presOf" srcId="{14513A81-9D38-4349-B6AD-E35E528DA503}" destId="{C338FC59-8464-439F-8D6D-EC3EAA3F9D7F}" srcOrd="0" destOrd="0" presId="urn:microsoft.com/office/officeart/2005/8/layout/list1"/>
    <dgm:cxn modelId="{65ADD214-9DE8-4DBD-9AAF-DBF5D3C2CBCE}" srcId="{0BB7D17C-E81F-4500-89E5-6258C95DFB5C}" destId="{3AF2D4EE-F76B-4C92-BA8C-D9D2D3D6951E}" srcOrd="2" destOrd="0" parTransId="{286F3929-B97F-45DA-987C-03DE5834861A}" sibTransId="{8303AA68-5EAB-4939-9B6A-06652D07746B}"/>
    <dgm:cxn modelId="{991C16FE-E4F4-400A-A6C4-B25B1794C142}" type="presOf" srcId="{8C32FE13-8E67-494F-85D4-11CA85CBD420}" destId="{BF5529A2-F030-4E53-8900-FB4506A74F2F}" srcOrd="0" destOrd="7" presId="urn:microsoft.com/office/officeart/2005/8/layout/list1"/>
    <dgm:cxn modelId="{5A7AC0E9-8619-4085-B063-C79CFB1BB648}" srcId="{0BB7D17C-E81F-4500-89E5-6258C95DFB5C}" destId="{8C32FE13-8E67-494F-85D4-11CA85CBD420}" srcOrd="7" destOrd="0" parTransId="{D683F995-0F8D-4B7D-ADBA-B077F002A821}" sibTransId="{B3B7AB17-2A60-4965-AC0B-B30050D87557}"/>
    <dgm:cxn modelId="{33DC9C10-8EBE-4C70-A756-1C8B9388B47B}" type="presOf" srcId="{0BB7D17C-E81F-4500-89E5-6258C95DFB5C}" destId="{174BA1AC-D2AB-4DF6-93DF-707C7D0126BB}" srcOrd="1" destOrd="0" presId="urn:microsoft.com/office/officeart/2005/8/layout/list1"/>
    <dgm:cxn modelId="{AE0D8C4E-C119-4B77-8FD6-0C5C50410846}" srcId="{0BB7D17C-E81F-4500-89E5-6258C95DFB5C}" destId="{08BBEDA4-BB17-4CE5-898D-55D976C6E286}" srcOrd="5" destOrd="0" parTransId="{9C699EB4-C328-4D62-845E-4CCCD57EA28D}" sibTransId="{BB6D85B7-B3CE-4FDD-9334-D44778299E4E}"/>
    <dgm:cxn modelId="{958A5A8A-2258-4AF3-95BD-1D628F6A3699}" type="presOf" srcId="{EA32F883-49D5-4490-B7B7-A3F109D868D4}" destId="{BF5529A2-F030-4E53-8900-FB4506A74F2F}" srcOrd="0" destOrd="4" presId="urn:microsoft.com/office/officeart/2005/8/layout/list1"/>
    <dgm:cxn modelId="{CB51B044-FD54-419C-983F-351940E4BABB}" type="presOf" srcId="{29150D22-F664-4ED3-BEA9-19F9F21C0E40}" destId="{BF5529A2-F030-4E53-8900-FB4506A74F2F}" srcOrd="0" destOrd="6" presId="urn:microsoft.com/office/officeart/2005/8/layout/list1"/>
    <dgm:cxn modelId="{93C7EC57-4B7B-4986-852B-56B489C30600}" type="presOf" srcId="{61B88017-D03E-4B2D-B192-03FE0ED01053}" destId="{BF5529A2-F030-4E53-8900-FB4506A74F2F}" srcOrd="0" destOrd="9" presId="urn:microsoft.com/office/officeart/2005/8/layout/list1"/>
    <dgm:cxn modelId="{14DEFFB2-050E-408E-9785-063ED505C9DC}" srcId="{0BB7D17C-E81F-4500-89E5-6258C95DFB5C}" destId="{29150D22-F664-4ED3-BEA9-19F9F21C0E40}" srcOrd="6" destOrd="0" parTransId="{260EC9D3-5A72-4CFD-BCC2-01003D8D05B5}" sibTransId="{B25ED5E0-E1D9-4B2F-A0F9-8614EE0E08D1}"/>
    <dgm:cxn modelId="{79189413-8285-457F-8A4C-F10BEE881D07}" type="presOf" srcId="{77C5ED12-EBC1-474F-BEBB-6CEF54E21C4B}" destId="{BF5529A2-F030-4E53-8900-FB4506A74F2F}" srcOrd="0" destOrd="0" presId="urn:microsoft.com/office/officeart/2005/8/layout/list1"/>
    <dgm:cxn modelId="{D173E536-633D-46B6-AF8D-B6B07E73A8DA}" srcId="{0BB7D17C-E81F-4500-89E5-6258C95DFB5C}" destId="{1B1C0128-51A0-418E-8C2D-73447BBB9FD1}" srcOrd="10" destOrd="0" parTransId="{5B302BFF-96A8-4838-920A-4246A35DB8A4}" sibTransId="{DF9F28A9-512F-4DCF-9B63-4D12AED14174}"/>
    <dgm:cxn modelId="{4E262386-8685-45D1-A1CF-9242EFAF5D3A}" type="presOf" srcId="{8CA54DE7-FCC0-4EA3-A5F7-3FFD3F2DB287}" destId="{BF5529A2-F030-4E53-8900-FB4506A74F2F}" srcOrd="0" destOrd="1" presId="urn:microsoft.com/office/officeart/2005/8/layout/list1"/>
    <dgm:cxn modelId="{1DF8E1BD-19E4-4215-9BBD-DB263C9E736E}" srcId="{0BB7D17C-E81F-4500-89E5-6258C95DFB5C}" destId="{77C5ED12-EBC1-474F-BEBB-6CEF54E21C4B}" srcOrd="0" destOrd="0" parTransId="{6D328410-C92E-42C1-99DC-4387263D6D3B}" sibTransId="{431CEC23-C3BE-4A5E-AA27-C1EA79077E16}"/>
    <dgm:cxn modelId="{1713746C-79BD-4999-BB32-CFBC08D96587}" srcId="{0BB7D17C-E81F-4500-89E5-6258C95DFB5C}" destId="{1627358D-E75C-46AA-90AE-6B62042632A8}" srcOrd="8" destOrd="0" parTransId="{B05E81FC-9764-4102-9F99-496A497812C5}" sibTransId="{96020E0E-CE0E-4093-83C0-5BCDD20687CE}"/>
    <dgm:cxn modelId="{0D903EED-4D33-4B05-B758-0428E03391B3}" srcId="{0BB7D17C-E81F-4500-89E5-6258C95DFB5C}" destId="{EA32F883-49D5-4490-B7B7-A3F109D868D4}" srcOrd="4" destOrd="0" parTransId="{69270B2F-5666-494A-B0FE-DB68AA0AE3EC}" sibTransId="{CE65A0A8-2241-48C6-B903-AE1F6418A5F6}"/>
    <dgm:cxn modelId="{27BF96B0-508E-4AB8-93CC-4B1F7B9E457F}" srcId="{0BB7D17C-E81F-4500-89E5-6258C95DFB5C}" destId="{AA3D2056-381B-4BEC-BD6E-518983E1E8C4}" srcOrd="3" destOrd="0" parTransId="{B862ABA6-A859-497B-B0B2-3DE2F1C25851}" sibTransId="{549D37C8-4DE4-46F5-A6CC-34DFDFC383E2}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74B26465-91AB-4208-83C4-BC20C1697948}" srcId="{0BB7D17C-E81F-4500-89E5-6258C95DFB5C}" destId="{8CA54DE7-FCC0-4EA3-A5F7-3FFD3F2DB287}" srcOrd="1" destOrd="0" parTransId="{E384BA98-3CE9-4C6C-B0E9-0A28A0A23566}" sibTransId="{6644CB14-08A0-434B-BFAB-1DF02B2BB43E}"/>
    <dgm:cxn modelId="{508CA15F-8511-4F97-B2D3-40A8742584C2}" type="presOf" srcId="{3AF2D4EE-F76B-4C92-BA8C-D9D2D3D6951E}" destId="{BF5529A2-F030-4E53-8900-FB4506A74F2F}" srcOrd="0" destOrd="2" presId="urn:microsoft.com/office/officeart/2005/8/layout/list1"/>
    <dgm:cxn modelId="{B1DCEE93-CE24-468A-87B3-E6BD59B94515}" type="presOf" srcId="{1B1C0128-51A0-418E-8C2D-73447BBB9FD1}" destId="{BF5529A2-F030-4E53-8900-FB4506A74F2F}" srcOrd="0" destOrd="10" presId="urn:microsoft.com/office/officeart/2005/8/layout/list1"/>
    <dgm:cxn modelId="{DDE367F4-1249-4E90-919A-DF1CD4CB7C6A}" type="presOf" srcId="{AA3D2056-381B-4BEC-BD6E-518983E1E8C4}" destId="{BF5529A2-F030-4E53-8900-FB4506A74F2F}" srcOrd="0" destOrd="3" presId="urn:microsoft.com/office/officeart/2005/8/layout/list1"/>
    <dgm:cxn modelId="{8F2424CF-41E7-4AAC-8643-D72AE5651CD0}" type="presOf" srcId="{08BBEDA4-BB17-4CE5-898D-55D976C6E286}" destId="{BF5529A2-F030-4E53-8900-FB4506A74F2F}" srcOrd="0" destOrd="5" presId="urn:microsoft.com/office/officeart/2005/8/layout/list1"/>
    <dgm:cxn modelId="{843E2089-CC6F-41FA-8F80-F72B159608A3}" type="presOf" srcId="{0BB7D17C-E81F-4500-89E5-6258C95DFB5C}" destId="{872C03D5-ADD9-417C-9825-911A8884E8CA}" srcOrd="0" destOrd="0" presId="urn:microsoft.com/office/officeart/2005/8/layout/list1"/>
    <dgm:cxn modelId="{213EC872-18C9-4208-80EB-FEF29F1078B4}" srcId="{0BB7D17C-E81F-4500-89E5-6258C95DFB5C}" destId="{61B88017-D03E-4B2D-B192-03FE0ED01053}" srcOrd="9" destOrd="0" parTransId="{7955BBEF-949B-4876-82B6-1A9395737ABE}" sibTransId="{DDDB7451-488A-4B18-A1CE-76B2B801AFF2}"/>
    <dgm:cxn modelId="{994E0686-6465-47B0-BF84-75E644CBCBD6}" type="presParOf" srcId="{C338FC59-8464-439F-8D6D-EC3EAA3F9D7F}" destId="{65697438-F48D-4ABF-9377-1D33B95C555D}" srcOrd="0" destOrd="0" presId="urn:microsoft.com/office/officeart/2005/8/layout/list1"/>
    <dgm:cxn modelId="{C7C5168E-B13F-4052-88FD-6920EAAD109C}" type="presParOf" srcId="{65697438-F48D-4ABF-9377-1D33B95C555D}" destId="{872C03D5-ADD9-417C-9825-911A8884E8CA}" srcOrd="0" destOrd="0" presId="urn:microsoft.com/office/officeart/2005/8/layout/list1"/>
    <dgm:cxn modelId="{5184C117-A7B7-4C2E-A6C2-B6F35930F3F7}" type="presParOf" srcId="{65697438-F48D-4ABF-9377-1D33B95C555D}" destId="{174BA1AC-D2AB-4DF6-93DF-707C7D0126BB}" srcOrd="1" destOrd="0" presId="urn:microsoft.com/office/officeart/2005/8/layout/list1"/>
    <dgm:cxn modelId="{4B4CCC62-A84E-43A8-AA21-660F9EE3465F}" type="presParOf" srcId="{C338FC59-8464-439F-8D6D-EC3EAA3F9D7F}" destId="{436E27A7-81C3-41C9-9676-83C677708625}" srcOrd="1" destOrd="0" presId="urn:microsoft.com/office/officeart/2005/8/layout/list1"/>
    <dgm:cxn modelId="{160439D6-E700-47F3-AAB6-01A4C0E6A125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513A81-9D38-4349-B6AD-E35E528DA5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BB7D17C-E81F-4500-89E5-6258C95DFB5C}">
      <dgm:prSet phldrT="[Текст]" custT="1"/>
      <dgm:spPr>
        <a:xfrm>
          <a:off x="431886" y="26488"/>
          <a:ext cx="4574175" cy="442800"/>
        </a:xfr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 i="1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15</a:t>
          </a:r>
        </a:p>
        <a:p>
          <a:r>
            <a:rPr lang="ru-RU" sz="1400" i="0" u="none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Выплата возмещения вкладчикам</a:t>
          </a:r>
        </a:p>
      </dgm:t>
    </dgm:pt>
    <dgm:pt modelId="{BDE64457-1141-4DA9-97CE-E01501B06992}" type="parTrans" cxnId="{0CDA5039-14FE-4C48-BEE2-50C4A76C825F}">
      <dgm:prSet/>
      <dgm:spPr/>
      <dgm:t>
        <a:bodyPr/>
        <a:lstStyle/>
        <a:p>
          <a:endParaRPr lang="ru-RU"/>
        </a:p>
      </dgm:t>
    </dgm:pt>
    <dgm:pt modelId="{0CEACC70-9B4E-4826-B97D-FCF7E7D144DE}" type="sibTrans" cxnId="{0CDA5039-14FE-4C48-BEE2-50C4A76C825F}">
      <dgm:prSet/>
      <dgm:spPr/>
      <dgm:t>
        <a:bodyPr/>
        <a:lstStyle/>
        <a:p>
          <a:endParaRPr lang="ru-RU"/>
        </a:p>
      </dgm:t>
    </dgm:pt>
    <dgm:pt modelId="{1B1C0128-51A0-418E-8C2D-73447BBB9FD1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B302BFF-96A8-4838-920A-4246A35DB8A4}" type="parTrans" cxnId="{D173E536-633D-46B6-AF8D-B6B07E73A8DA}">
      <dgm:prSet/>
      <dgm:spPr/>
      <dgm:t>
        <a:bodyPr/>
        <a:lstStyle/>
        <a:p>
          <a:endParaRPr lang="ru-RU"/>
        </a:p>
      </dgm:t>
    </dgm:pt>
    <dgm:pt modelId="{DF9F28A9-512F-4DCF-9B63-4D12AED14174}" type="sibTrans" cxnId="{D173E536-633D-46B6-AF8D-B6B07E73A8DA}">
      <dgm:prSet/>
      <dgm:spPr/>
      <dgm:t>
        <a:bodyPr/>
        <a:lstStyle/>
        <a:p>
          <a:endParaRPr lang="ru-RU"/>
        </a:p>
      </dgm:t>
    </dgm:pt>
    <dgm:pt modelId="{77C5ED12-EBC1-474F-BEBB-6CEF54E21C4B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способен выплатить возмещение большинству застрахованных вкладчиков в течение семи рабочих дней. Если страховщик депозитов не может этого сделать в настоящее время, он имеет реалистичный план для выполнения этого требования.</a:t>
          </a:r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D328410-C92E-42C1-99DC-4387263D6D3B}" type="parTrans" cxnId="{1DF8E1BD-19E4-4215-9BBD-DB263C9E736E}">
      <dgm:prSet/>
      <dgm:spPr/>
      <dgm:t>
        <a:bodyPr/>
        <a:lstStyle/>
        <a:p>
          <a:endParaRPr lang="ru-RU"/>
        </a:p>
      </dgm:t>
    </dgm:pt>
    <dgm:pt modelId="{431CEC23-C3BE-4A5E-AA27-C1EA79077E16}" type="sibTrans" cxnId="{1DF8E1BD-19E4-4215-9BBD-DB263C9E736E}">
      <dgm:prSet/>
      <dgm:spPr/>
      <dgm:t>
        <a:bodyPr/>
        <a:lstStyle/>
        <a:p>
          <a:endParaRPr lang="ru-RU"/>
        </a:p>
      </dgm:t>
    </dgm:pt>
    <dgm:pt modelId="{1627358D-E75C-46AA-90AE-6B62042632A8}">
      <dgm:prSet custT="1"/>
      <dgm:spPr/>
      <dgm:t>
        <a:bodyPr anchor="ctr"/>
        <a:lstStyle/>
        <a:p>
          <a:pPr defTabSz="0"/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Существуют рабочие договоренности и/или соглашения с соответствующими платежно-расчетными системами с целью обеспечить надлежащую, последовательную и своевременную обработку платежных документов, находящихся «в пути»</a:t>
          </a:r>
        </a:p>
      </dgm:t>
    </dgm:pt>
    <dgm:pt modelId="{B05E81FC-9764-4102-9F99-496A497812C5}" type="parTrans" cxnId="{1713746C-79BD-4999-BB32-CFBC08D96587}">
      <dgm:prSet/>
      <dgm:spPr/>
      <dgm:t>
        <a:bodyPr/>
        <a:lstStyle/>
        <a:p>
          <a:endParaRPr lang="ru-RU"/>
        </a:p>
      </dgm:t>
    </dgm:pt>
    <dgm:pt modelId="{96020E0E-CE0E-4093-83C0-5BCDD20687CE}" type="sibTrans" cxnId="{1713746C-79BD-4999-BB32-CFBC08D96587}">
      <dgm:prSet/>
      <dgm:spPr/>
      <dgm:t>
        <a:bodyPr/>
        <a:lstStyle/>
        <a:p>
          <a:endParaRPr lang="ru-RU"/>
        </a:p>
      </dgm:t>
    </dgm:pt>
    <dgm:pt modelId="{61B88017-D03E-4B2D-B192-03FE0ED01053}">
      <dgm:prSet custT="1"/>
      <dgm:spPr/>
      <dgm:t>
        <a:bodyPr anchor="ctr"/>
        <a:lstStyle/>
        <a:p>
          <a:pPr defTabSz="0"/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955BBEF-949B-4876-82B6-1A9395737ABE}" type="parTrans" cxnId="{213EC872-18C9-4208-80EB-FEF29F1078B4}">
      <dgm:prSet/>
      <dgm:spPr/>
      <dgm:t>
        <a:bodyPr/>
        <a:lstStyle/>
        <a:p>
          <a:endParaRPr lang="ru-RU"/>
        </a:p>
      </dgm:t>
    </dgm:pt>
    <dgm:pt modelId="{DDDB7451-488A-4B18-A1CE-76B2B801AFF2}" type="sibTrans" cxnId="{213EC872-18C9-4208-80EB-FEF29F1078B4}">
      <dgm:prSet/>
      <dgm:spPr/>
      <dgm:t>
        <a:bodyPr/>
        <a:lstStyle/>
        <a:p>
          <a:endParaRPr lang="ru-RU"/>
        </a:p>
      </dgm:t>
    </dgm:pt>
    <dgm:pt modelId="{8CA54DE7-FCC0-4EA3-A5F7-3FFD3F2DB287}">
      <dgm:prSet custT="1"/>
      <dgm:spPr>
        <a:xfrm>
          <a:off x="0" y="247888"/>
          <a:ext cx="8637739" cy="1049060"/>
        </a:xfr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 defTabSz="0"/>
          <a:endParaRPr lang="ru-RU" sz="14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644CB14-08A0-434B-BFAB-1DF02B2BB43E}" type="sibTrans" cxnId="{74B26465-91AB-4208-83C4-BC20C1697948}">
      <dgm:prSet/>
      <dgm:spPr/>
      <dgm:t>
        <a:bodyPr/>
        <a:lstStyle/>
        <a:p>
          <a:endParaRPr lang="ru-RU"/>
        </a:p>
      </dgm:t>
    </dgm:pt>
    <dgm:pt modelId="{E384BA98-3CE9-4C6C-B0E9-0A28A0A23566}" type="parTrans" cxnId="{74B26465-91AB-4208-83C4-BC20C1697948}">
      <dgm:prSet/>
      <dgm:spPr/>
      <dgm:t>
        <a:bodyPr/>
        <a:lstStyle/>
        <a:p>
          <a:endParaRPr lang="ru-RU"/>
        </a:p>
      </dgm:t>
    </dgm:pt>
    <dgm:pt modelId="{7250F9B6-2867-4C6A-A901-3FF3851B50C2}">
      <dgm:prSet custT="1"/>
      <dgm:spPr/>
      <dgm:t>
        <a:bodyPr anchor="ctr"/>
        <a:lstStyle/>
        <a:p>
          <a:r>
            <a:rPr lang="ru-RU" sz="14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обеспечения вкладчиков оперативным доступом к их средствам у страховщика депозитов:	</a:t>
          </a:r>
        </a:p>
      </dgm:t>
    </dgm:pt>
    <dgm:pt modelId="{F74F15D1-07D1-47E0-B488-16E28026B8BE}" type="parTrans" cxnId="{2A35AF7A-003C-4731-9339-6FDCCA3823C8}">
      <dgm:prSet/>
      <dgm:spPr/>
      <dgm:t>
        <a:bodyPr/>
        <a:lstStyle/>
        <a:p>
          <a:endParaRPr lang="ru-RU"/>
        </a:p>
      </dgm:t>
    </dgm:pt>
    <dgm:pt modelId="{C5EECCE6-D823-4DE4-9A24-DBCAB5DE1B31}" type="sibTrans" cxnId="{2A35AF7A-003C-4731-9339-6FDCCA3823C8}">
      <dgm:prSet/>
      <dgm:spPr/>
      <dgm:t>
        <a:bodyPr/>
        <a:lstStyle/>
        <a:p>
          <a:endParaRPr lang="ru-RU"/>
        </a:p>
      </dgm:t>
    </dgm:pt>
    <dgm:pt modelId="{21142688-EF22-4516-879E-930C1AEDE3B5}">
      <dgm:prSet custT="1"/>
      <dgm:spPr/>
      <dgm:t>
        <a:bodyPr/>
        <a:lstStyle/>
        <a:p>
          <a:endParaRPr lang="ru-RU" sz="14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44ABC665-3B99-49D0-B01E-975D4E73FE1D}" type="parTrans" cxnId="{D4B5647B-25E0-4016-BF54-B9B8E6F9D835}">
      <dgm:prSet/>
      <dgm:spPr/>
      <dgm:t>
        <a:bodyPr/>
        <a:lstStyle/>
        <a:p>
          <a:endParaRPr lang="ru-RU"/>
        </a:p>
      </dgm:t>
    </dgm:pt>
    <dgm:pt modelId="{825612F0-90DA-4AE2-9169-8013CAA52643}" type="sibTrans" cxnId="{D4B5647B-25E0-4016-BF54-B9B8E6F9D835}">
      <dgm:prSet/>
      <dgm:spPr/>
      <dgm:t>
        <a:bodyPr/>
        <a:lstStyle/>
        <a:p>
          <a:endParaRPr lang="ru-RU"/>
        </a:p>
      </dgm:t>
    </dgm:pt>
    <dgm:pt modelId="{CCB6CF21-5906-43FC-96A7-FB0997207161}">
      <dgm:prSet custT="1"/>
      <dgm:spPr/>
      <dgm:t>
        <a:bodyPr anchor="ctr"/>
        <a:lstStyle/>
        <a:p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любое время есть право доступа к учётным данным о вкладчиках; сюда входит полномочие требовать от банков учёта информации о вкладчиках в формате, предписанном страховщиком депозитов</a:t>
          </a:r>
        </a:p>
      </dgm:t>
    </dgm:pt>
    <dgm:pt modelId="{7F63AD04-8665-4D51-9030-BF75DF5646DF}" type="parTrans" cxnId="{33470884-FD74-4FED-A469-5C1CFCB567E3}">
      <dgm:prSet/>
      <dgm:spPr/>
      <dgm:t>
        <a:bodyPr/>
        <a:lstStyle/>
        <a:p>
          <a:endParaRPr lang="ru-RU"/>
        </a:p>
      </dgm:t>
    </dgm:pt>
    <dgm:pt modelId="{C863EC10-79A2-431B-8715-6C7A7C001510}" type="sibTrans" cxnId="{33470884-FD74-4FED-A469-5C1CFCB567E3}">
      <dgm:prSet/>
      <dgm:spPr/>
      <dgm:t>
        <a:bodyPr/>
        <a:lstStyle/>
        <a:p>
          <a:endParaRPr lang="ru-RU"/>
        </a:p>
      </dgm:t>
    </dgm:pt>
    <dgm:pt modelId="{8D650C6C-5CF2-435E-B05E-5823EC6AE0E2}">
      <dgm:prSet custT="1"/>
      <dgm:spPr/>
      <dgm:t>
        <a:bodyPr anchor="ctr"/>
        <a:lstStyle/>
        <a:p>
          <a:r>
            <a:rPr lang="ru-RU" sz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имеется полномочие по проведению предварительных или подготовительных проверок (например, на месте, самостоятельно или в сотрудничестве с надзорным органом) достоверности учётных данных по вкладчикам, а также ИТ-систем и данных </a:t>
          </a:r>
        </a:p>
      </dgm:t>
    </dgm:pt>
    <dgm:pt modelId="{33360BA1-B086-4C63-9FAE-795F7C33B6D9}" type="parTrans" cxnId="{39DA15B8-E922-425A-9A9A-F4A057FF8685}">
      <dgm:prSet/>
      <dgm:spPr/>
      <dgm:t>
        <a:bodyPr/>
        <a:lstStyle/>
        <a:p>
          <a:endParaRPr lang="ru-RU"/>
        </a:p>
      </dgm:t>
    </dgm:pt>
    <dgm:pt modelId="{0E990018-CEAB-4165-B895-E086C9C1763D}" type="sibTrans" cxnId="{39DA15B8-E922-425A-9A9A-F4A057FF8685}">
      <dgm:prSet/>
      <dgm:spPr/>
      <dgm:t>
        <a:bodyPr/>
        <a:lstStyle/>
        <a:p>
          <a:endParaRPr lang="ru-RU"/>
        </a:p>
      </dgm:t>
    </dgm:pt>
    <dgm:pt modelId="{13C919FA-D6D9-4A18-8A93-77956829BBCF}">
      <dgm:prSet custT="1"/>
      <dgm:spPr/>
      <dgm:t>
        <a:bodyPr anchor="ctr"/>
        <a:lstStyle/>
        <a:p>
          <a:endParaRPr lang="ru-RU" sz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EBF720A-0293-4C98-811B-1FB859DB5A0D}" type="parTrans" cxnId="{86BEAB97-7C30-4054-9B8E-4A7B7BD8451E}">
      <dgm:prSet/>
      <dgm:spPr/>
    </dgm:pt>
    <dgm:pt modelId="{18A0D420-21C7-4DC7-812F-E49755DEB280}" type="sibTrans" cxnId="{86BEAB97-7C30-4054-9B8E-4A7B7BD8451E}">
      <dgm:prSet/>
      <dgm:spPr/>
    </dgm:pt>
    <dgm:pt modelId="{C338FC59-8464-439F-8D6D-EC3EAA3F9D7F}" type="pres">
      <dgm:prSet presAssocID="{14513A81-9D38-4349-B6AD-E35E528DA5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97438-F48D-4ABF-9377-1D33B95C555D}" type="pres">
      <dgm:prSet presAssocID="{0BB7D17C-E81F-4500-89E5-6258C95DFB5C}" presName="parentLin" presStyleCnt="0"/>
      <dgm:spPr/>
    </dgm:pt>
    <dgm:pt modelId="{872C03D5-ADD9-417C-9825-911A8884E8CA}" type="pres">
      <dgm:prSet presAssocID="{0BB7D17C-E81F-4500-89E5-6258C95DFB5C}" presName="parentLeftMargin" presStyleLbl="node1" presStyleIdx="0" presStyleCnt="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74BA1AC-D2AB-4DF6-93DF-707C7D0126BB}" type="pres">
      <dgm:prSet presAssocID="{0BB7D17C-E81F-4500-89E5-6258C95DFB5C}" presName="parentText" presStyleLbl="node1" presStyleIdx="0" presStyleCnt="1" custScaleX="93666" custScaleY="38110" custLinFactNeighborY="-21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E27A7-81C3-41C9-9676-83C677708625}" type="pres">
      <dgm:prSet presAssocID="{0BB7D17C-E81F-4500-89E5-6258C95DFB5C}" presName="negativeSpace" presStyleCnt="0"/>
      <dgm:spPr/>
    </dgm:pt>
    <dgm:pt modelId="{BF5529A2-F030-4E53-8900-FB4506A74F2F}" type="pres">
      <dgm:prSet presAssocID="{0BB7D17C-E81F-4500-89E5-6258C95DFB5C}" presName="childText" presStyleLbl="conFgAcc1" presStyleIdx="0" presStyleCnt="1" custScaleY="84925" custLinFactNeighborX="820" custLinFactNeighborY="3954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5B4E3DF2-18E3-45CB-A73E-D8CEF026943A}" type="presOf" srcId="{8D650C6C-5CF2-435E-B05E-5823EC6AE0E2}" destId="{BF5529A2-F030-4E53-8900-FB4506A74F2F}" srcOrd="0" destOrd="5" presId="urn:microsoft.com/office/officeart/2005/8/layout/list1"/>
    <dgm:cxn modelId="{A7A71678-350B-41F2-9B72-3FE16CFF89FD}" type="presOf" srcId="{0BB7D17C-E81F-4500-89E5-6258C95DFB5C}" destId="{174BA1AC-D2AB-4DF6-93DF-707C7D0126BB}" srcOrd="1" destOrd="0" presId="urn:microsoft.com/office/officeart/2005/8/layout/list1"/>
    <dgm:cxn modelId="{1893137E-9672-4DE6-9E82-4873E0606391}" type="presOf" srcId="{CCB6CF21-5906-43FC-96A7-FB0997207161}" destId="{BF5529A2-F030-4E53-8900-FB4506A74F2F}" srcOrd="0" destOrd="3" presId="urn:microsoft.com/office/officeart/2005/8/layout/list1"/>
    <dgm:cxn modelId="{86BEAB97-7C30-4054-9B8E-4A7B7BD8451E}" srcId="{7250F9B6-2867-4C6A-A901-3FF3851B50C2}" destId="{13C919FA-D6D9-4A18-8A93-77956829BBCF}" srcOrd="1" destOrd="0" parTransId="{AEBF720A-0293-4C98-811B-1FB859DB5A0D}" sibTransId="{18A0D420-21C7-4DC7-812F-E49755DEB280}"/>
    <dgm:cxn modelId="{518C60D0-8994-41D7-8061-A870B4FE75A8}" type="presOf" srcId="{21142688-EF22-4516-879E-930C1AEDE3B5}" destId="{BF5529A2-F030-4E53-8900-FB4506A74F2F}" srcOrd="0" destOrd="6" presId="urn:microsoft.com/office/officeart/2005/8/layout/list1"/>
    <dgm:cxn modelId="{A4B7DE34-F8AB-43EB-91C2-F1131EE4D030}" type="presOf" srcId="{1627358D-E75C-46AA-90AE-6B62042632A8}" destId="{BF5529A2-F030-4E53-8900-FB4506A74F2F}" srcOrd="0" destOrd="7" presId="urn:microsoft.com/office/officeart/2005/8/layout/list1"/>
    <dgm:cxn modelId="{D173E536-633D-46B6-AF8D-B6B07E73A8DA}" srcId="{0BB7D17C-E81F-4500-89E5-6258C95DFB5C}" destId="{1B1C0128-51A0-418E-8C2D-73447BBB9FD1}" srcOrd="6" destOrd="0" parTransId="{5B302BFF-96A8-4838-920A-4246A35DB8A4}" sibTransId="{DF9F28A9-512F-4DCF-9B63-4D12AED14174}"/>
    <dgm:cxn modelId="{6CE3C9A2-1E3A-4BE2-BF92-0A7B0CDD3C31}" type="presOf" srcId="{13C919FA-D6D9-4A18-8A93-77956829BBCF}" destId="{BF5529A2-F030-4E53-8900-FB4506A74F2F}" srcOrd="0" destOrd="4" presId="urn:microsoft.com/office/officeart/2005/8/layout/list1"/>
    <dgm:cxn modelId="{2002A832-7357-4AB8-84D6-701739857433}" type="presOf" srcId="{14513A81-9D38-4349-B6AD-E35E528DA503}" destId="{C338FC59-8464-439F-8D6D-EC3EAA3F9D7F}" srcOrd="0" destOrd="0" presId="urn:microsoft.com/office/officeart/2005/8/layout/list1"/>
    <dgm:cxn modelId="{D4B5647B-25E0-4016-BF54-B9B8E6F9D835}" srcId="{0BB7D17C-E81F-4500-89E5-6258C95DFB5C}" destId="{21142688-EF22-4516-879E-930C1AEDE3B5}" srcOrd="3" destOrd="0" parTransId="{44ABC665-3B99-49D0-B01E-975D4E73FE1D}" sibTransId="{825612F0-90DA-4AE2-9169-8013CAA52643}"/>
    <dgm:cxn modelId="{1713746C-79BD-4999-BB32-CFBC08D96587}" srcId="{0BB7D17C-E81F-4500-89E5-6258C95DFB5C}" destId="{1627358D-E75C-46AA-90AE-6B62042632A8}" srcOrd="4" destOrd="0" parTransId="{B05E81FC-9764-4102-9F99-496A497812C5}" sibTransId="{96020E0E-CE0E-4093-83C0-5BCDD20687CE}"/>
    <dgm:cxn modelId="{1DF8E1BD-19E4-4215-9BBD-DB263C9E736E}" srcId="{0BB7D17C-E81F-4500-89E5-6258C95DFB5C}" destId="{77C5ED12-EBC1-474F-BEBB-6CEF54E21C4B}" srcOrd="0" destOrd="0" parTransId="{6D328410-C92E-42C1-99DC-4387263D6D3B}" sibTransId="{431CEC23-C3BE-4A5E-AA27-C1EA79077E16}"/>
    <dgm:cxn modelId="{B0B933EE-3167-4FE7-A0CA-17F94D0C024C}" type="presOf" srcId="{7250F9B6-2867-4C6A-A901-3FF3851B50C2}" destId="{BF5529A2-F030-4E53-8900-FB4506A74F2F}" srcOrd="0" destOrd="2" presId="urn:microsoft.com/office/officeart/2005/8/layout/list1"/>
    <dgm:cxn modelId="{FEB533BF-17BE-4B38-BAC0-7C9BE847DA2A}" type="presOf" srcId="{1B1C0128-51A0-418E-8C2D-73447BBB9FD1}" destId="{BF5529A2-F030-4E53-8900-FB4506A74F2F}" srcOrd="0" destOrd="9" presId="urn:microsoft.com/office/officeart/2005/8/layout/list1"/>
    <dgm:cxn modelId="{0CDA5039-14FE-4C48-BEE2-50C4A76C825F}" srcId="{14513A81-9D38-4349-B6AD-E35E528DA503}" destId="{0BB7D17C-E81F-4500-89E5-6258C95DFB5C}" srcOrd="0" destOrd="0" parTransId="{BDE64457-1141-4DA9-97CE-E01501B06992}" sibTransId="{0CEACC70-9B4E-4826-B97D-FCF7E7D144DE}"/>
    <dgm:cxn modelId="{74B26465-91AB-4208-83C4-BC20C1697948}" srcId="{0BB7D17C-E81F-4500-89E5-6258C95DFB5C}" destId="{8CA54DE7-FCC0-4EA3-A5F7-3FFD3F2DB287}" srcOrd="1" destOrd="0" parTransId="{E384BA98-3CE9-4C6C-B0E9-0A28A0A23566}" sibTransId="{6644CB14-08A0-434B-BFAB-1DF02B2BB43E}"/>
    <dgm:cxn modelId="{27E94ACE-6CB1-4C7B-908B-ECDC9BEC95BA}" type="presOf" srcId="{77C5ED12-EBC1-474F-BEBB-6CEF54E21C4B}" destId="{BF5529A2-F030-4E53-8900-FB4506A74F2F}" srcOrd="0" destOrd="0" presId="urn:microsoft.com/office/officeart/2005/8/layout/list1"/>
    <dgm:cxn modelId="{05C202CD-314E-4E5A-9F2C-5DD0BD1A9F48}" type="presOf" srcId="{8CA54DE7-FCC0-4EA3-A5F7-3FFD3F2DB287}" destId="{BF5529A2-F030-4E53-8900-FB4506A74F2F}" srcOrd="0" destOrd="1" presId="urn:microsoft.com/office/officeart/2005/8/layout/list1"/>
    <dgm:cxn modelId="{91D86897-B64E-48D0-9F29-B2FEBFEA35FC}" type="presOf" srcId="{0BB7D17C-E81F-4500-89E5-6258C95DFB5C}" destId="{872C03D5-ADD9-417C-9825-911A8884E8CA}" srcOrd="0" destOrd="0" presId="urn:microsoft.com/office/officeart/2005/8/layout/list1"/>
    <dgm:cxn modelId="{2A35AF7A-003C-4731-9339-6FDCCA3823C8}" srcId="{0BB7D17C-E81F-4500-89E5-6258C95DFB5C}" destId="{7250F9B6-2867-4C6A-A901-3FF3851B50C2}" srcOrd="2" destOrd="0" parTransId="{F74F15D1-07D1-47E0-B488-16E28026B8BE}" sibTransId="{C5EECCE6-D823-4DE4-9A24-DBCAB5DE1B31}"/>
    <dgm:cxn modelId="{33470884-FD74-4FED-A469-5C1CFCB567E3}" srcId="{7250F9B6-2867-4C6A-A901-3FF3851B50C2}" destId="{CCB6CF21-5906-43FC-96A7-FB0997207161}" srcOrd="0" destOrd="0" parTransId="{7F63AD04-8665-4D51-9030-BF75DF5646DF}" sibTransId="{C863EC10-79A2-431B-8715-6C7A7C001510}"/>
    <dgm:cxn modelId="{013BB6AD-DF49-4978-BC55-1825BEBEBFE1}" type="presOf" srcId="{61B88017-D03E-4B2D-B192-03FE0ED01053}" destId="{BF5529A2-F030-4E53-8900-FB4506A74F2F}" srcOrd="0" destOrd="8" presId="urn:microsoft.com/office/officeart/2005/8/layout/list1"/>
    <dgm:cxn modelId="{213EC872-18C9-4208-80EB-FEF29F1078B4}" srcId="{0BB7D17C-E81F-4500-89E5-6258C95DFB5C}" destId="{61B88017-D03E-4B2D-B192-03FE0ED01053}" srcOrd="5" destOrd="0" parTransId="{7955BBEF-949B-4876-82B6-1A9395737ABE}" sibTransId="{DDDB7451-488A-4B18-A1CE-76B2B801AFF2}"/>
    <dgm:cxn modelId="{39DA15B8-E922-425A-9A9A-F4A057FF8685}" srcId="{7250F9B6-2867-4C6A-A901-3FF3851B50C2}" destId="{8D650C6C-5CF2-435E-B05E-5823EC6AE0E2}" srcOrd="2" destOrd="0" parTransId="{33360BA1-B086-4C63-9FAE-795F7C33B6D9}" sibTransId="{0E990018-CEAB-4165-B895-E086C9C1763D}"/>
    <dgm:cxn modelId="{481B7A57-A171-4536-A993-09EC8E70F8C9}" type="presParOf" srcId="{C338FC59-8464-439F-8D6D-EC3EAA3F9D7F}" destId="{65697438-F48D-4ABF-9377-1D33B95C555D}" srcOrd="0" destOrd="0" presId="urn:microsoft.com/office/officeart/2005/8/layout/list1"/>
    <dgm:cxn modelId="{AD057447-64F9-4F84-A959-09F138E7031A}" type="presParOf" srcId="{65697438-F48D-4ABF-9377-1D33B95C555D}" destId="{872C03D5-ADD9-417C-9825-911A8884E8CA}" srcOrd="0" destOrd="0" presId="urn:microsoft.com/office/officeart/2005/8/layout/list1"/>
    <dgm:cxn modelId="{7D379739-6532-474D-A746-8E88B4877DBC}" type="presParOf" srcId="{65697438-F48D-4ABF-9377-1D33B95C555D}" destId="{174BA1AC-D2AB-4DF6-93DF-707C7D0126BB}" srcOrd="1" destOrd="0" presId="urn:microsoft.com/office/officeart/2005/8/layout/list1"/>
    <dgm:cxn modelId="{255DA7AA-C221-4F4B-883C-7837A80ABC05}" type="presParOf" srcId="{C338FC59-8464-439F-8D6D-EC3EAA3F9D7F}" destId="{436E27A7-81C3-41C9-9676-83C677708625}" srcOrd="1" destOrd="0" presId="urn:microsoft.com/office/officeart/2005/8/layout/list1"/>
    <dgm:cxn modelId="{AC2C8DC7-56C2-482A-8E01-A60DA84BAF8B}" type="presParOf" srcId="{C338FC59-8464-439F-8D6D-EC3EAA3F9D7F}" destId="{BF5529A2-F030-4E53-8900-FB4506A74F2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49524"/>
          <a:ext cx="8784976" cy="2057171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728980" rIns="68181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Регулярная оценка соответствия ССВ целям государственной политики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случае постановки дополнительных целей государственной политики они не противоречат двум основным целям – защите вкладчиков и содействию стабильности финансовой системы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49524"/>
        <a:ext cx="8784976" cy="2057171"/>
      </dsp:txXfrm>
    </dsp:sp>
    <dsp:sp modelId="{174BA1AC-D2AB-4DF6-93DF-707C7D0126BB}">
      <dsp:nvSpPr>
        <dsp:cNvPr id="0" name=""/>
        <dsp:cNvSpPr/>
      </dsp:nvSpPr>
      <dsp:spPr>
        <a:xfrm>
          <a:off x="439248" y="0"/>
          <a:ext cx="4652145" cy="73143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Цели государственной политики: новый критерий</a:t>
          </a:r>
        </a:p>
      </dsp:txBody>
      <dsp:txXfrm>
        <a:off x="474954" y="35706"/>
        <a:ext cx="4580733" cy="660022"/>
      </dsp:txXfrm>
    </dsp:sp>
    <dsp:sp modelId="{AE18F5DA-AA15-4D14-A853-7543648A8040}">
      <dsp:nvSpPr>
        <dsp:cNvPr id="0" name=""/>
        <dsp:cNvSpPr/>
      </dsp:nvSpPr>
      <dsp:spPr>
        <a:xfrm>
          <a:off x="0" y="2626168"/>
          <a:ext cx="8784976" cy="2198367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728980" rIns="681812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полномочием получать непосредственно от банков своев</a:t>
          </a:r>
          <a:r>
            <a:rPr lang="ru-RU" sz="1400" kern="1200" dirty="0" smtClean="0">
              <a:solidFill>
                <a:srgbClr val="00294F"/>
              </a:solidFill>
              <a:latin typeface="Arial"/>
              <a:ea typeface="+mn-ea"/>
              <a:cs typeface="+mn-cs"/>
            </a:rPr>
            <a:t>реме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нную, достоверную и полную информацию, необходимую для выполнения возложенного мандата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полномочием получать и предоставлять своевременную, достоверную и полную информацию от других участников системы поддержания финансовой стабильности, включая зарубежных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2626168"/>
        <a:ext cx="8784976" cy="2198367"/>
      </dsp:txXfrm>
    </dsp:sp>
    <dsp:sp modelId="{861D9028-0954-486F-A2EA-6EEC45B7C890}">
      <dsp:nvSpPr>
        <dsp:cNvPr id="0" name=""/>
        <dsp:cNvSpPr/>
      </dsp:nvSpPr>
      <dsp:spPr>
        <a:xfrm>
          <a:off x="439248" y="2542761"/>
          <a:ext cx="4652145" cy="73143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2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Мандат и полномочия: новые критерии </a:t>
          </a:r>
        </a:p>
      </dsp:txBody>
      <dsp:txXfrm>
        <a:off x="474954" y="2578467"/>
        <a:ext cx="4580733" cy="6600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899406"/>
          <a:ext cx="8784976" cy="269572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416560" rIns="681812" bIns="99568" numCol="1" spcCol="1270" anchor="ctr" anchorCtr="0">
          <a:noAutofit/>
        </a:bodyPr>
        <a:lstStyle/>
        <a:p>
          <a:pPr marL="114300" lvl="1" indent="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обладает как минимум теми же правами или статусом кредиторов, что и вкладчик, при распределении конкурсной массы несостоятельного банка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Работающим от лица страховщика депозитов, другим участникам системы поддержания финансовой стабильности и сторонним поставщикам профессиональных услуг, оказывающим услуги по урегулированию несостоятельности, не разрешено приобретать активы у ликвидатора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899406"/>
        <a:ext cx="8784976" cy="2695726"/>
      </dsp:txXfrm>
    </dsp:sp>
    <dsp:sp modelId="{174BA1AC-D2AB-4DF6-93DF-707C7D0126BB}">
      <dsp:nvSpPr>
        <dsp:cNvPr id="0" name=""/>
        <dsp:cNvSpPr/>
      </dsp:nvSpPr>
      <dsp:spPr>
        <a:xfrm>
          <a:off x="439248" y="541491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16</a:t>
          </a:r>
        </a:p>
        <a:p>
          <a:pPr lvl="0" algn="l" defTabSz="533400">
            <a:spcBef>
              <a:spcPct val="0"/>
            </a:spcBef>
          </a:pPr>
          <a:r>
            <a:rPr lang="ru-RU" sz="140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Взыскание средств из конкурсной массы</a:t>
          </a:r>
        </a:p>
      </dsp:txBody>
      <dsp:txXfrm>
        <a:off x="474396" y="576639"/>
        <a:ext cx="5689678" cy="6497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762049"/>
          <a:ext cx="8784976" cy="3342402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624840" rIns="681812" bIns="99568" numCol="1" spcCol="1270" anchor="ctr" anchorCtr="0">
          <a:noAutofit/>
        </a:bodyPr>
        <a:lstStyle/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Единый лимит страховой защиты – 100 тыс. евро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Страна может установить повышенный лимит для вкладов, образовавшихся в результате сделок с жилой недвижимостью, вступлением в брак, расторжением брака, выходом на пенсию, получением компенсации за ущерб и пр. (на срок от 3 до 12 месяцев с даты зачисления средств на счёт)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Страхуются депозиты физических и юридических лиц (кроме векселей, счетов финансовых организаций и органов государственного управления)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При слиянии банков вкладчикам даётся три месяца на перевод их средств в другой банк (в полной сумме с процентами)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762049"/>
        <a:ext cx="8784976" cy="3342402"/>
      </dsp:txXfrm>
    </dsp:sp>
    <dsp:sp modelId="{174BA1AC-D2AB-4DF6-93DF-707C7D0126BB}">
      <dsp:nvSpPr>
        <dsp:cNvPr id="0" name=""/>
        <dsp:cNvSpPr/>
      </dsp:nvSpPr>
      <dsp:spPr>
        <a:xfrm>
          <a:off x="439248" y="576115"/>
          <a:ext cx="5759974" cy="432002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Основные положения и нововведения</a:t>
          </a:r>
        </a:p>
      </dsp:txBody>
      <dsp:txXfrm>
        <a:off x="460337" y="597204"/>
        <a:ext cx="5717796" cy="3898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423599"/>
          <a:ext cx="8784976" cy="476097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416560" rIns="681812" bIns="99568" numCol="1" spcCol="1270" anchor="ctr" anchorCtr="0">
          <a:noAutofit/>
        </a:bodyPr>
        <a:lstStyle/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Возмещение по вкладу должно быть выплачено в течение семи рабочих дней с даты, когда надзорный орган установил неспособность банка выплачивать вклады, – действует с 2024 г.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Переходный период:</a:t>
          </a:r>
        </a:p>
        <a:p>
          <a:pPr marL="2160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31.12.2018 – 20 рабочих дней</a:t>
          </a:r>
        </a:p>
        <a:p>
          <a:pPr marL="2160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31.12.2020 – 15 рабочих дней</a:t>
          </a:r>
        </a:p>
        <a:p>
          <a:pPr marL="2160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 31.12.2023 – 10 рабочих дней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Запрещается применение франшизы (</a:t>
          </a:r>
          <a:r>
            <a:rPr lang="en-US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co-insurance)</a:t>
          </a: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Возмещение выплачивается без заявления вкладчика – на основании данных банка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Допускается учёт встречных требований, по которым наступил срок исполнения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Выплата возмещения не производится в случаях, когда по счёту не осуществлялось операций в течение последних 24 месяцев и сумма вклада меньше, чем административные издержки, которые понесла бы ССВ в связи с осуществлением такой выплаты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423599"/>
        <a:ext cx="8784976" cy="4760976"/>
      </dsp:txXfrm>
    </dsp:sp>
    <dsp:sp modelId="{174BA1AC-D2AB-4DF6-93DF-707C7D0126BB}">
      <dsp:nvSpPr>
        <dsp:cNvPr id="0" name=""/>
        <dsp:cNvSpPr/>
      </dsp:nvSpPr>
      <dsp:spPr>
        <a:xfrm>
          <a:off x="439248" y="216031"/>
          <a:ext cx="5759974" cy="432002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Выплата возмещения</a:t>
          </a:r>
        </a:p>
      </dsp:txBody>
      <dsp:txXfrm>
        <a:off x="460337" y="237120"/>
        <a:ext cx="5717796" cy="3898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347132"/>
          <a:ext cx="8784976" cy="1107017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Застрахованная часть вкладов (в пределах лимита) и требования ССВ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Незастрахованная часть вкладов (сверх лимита возмещения)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Прочие кредиторы</a:t>
          </a: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347132"/>
        <a:ext cx="8784976" cy="1107017"/>
      </dsp:txXfrm>
    </dsp:sp>
    <dsp:sp modelId="{174BA1AC-D2AB-4DF6-93DF-707C7D0126BB}">
      <dsp:nvSpPr>
        <dsp:cNvPr id="0" name=""/>
        <dsp:cNvSpPr/>
      </dsp:nvSpPr>
      <dsp:spPr>
        <a:xfrm>
          <a:off x="439248" y="131119"/>
          <a:ext cx="5759974" cy="460817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Очерёдность удовлетворения требований</a:t>
          </a:r>
        </a:p>
      </dsp:txBody>
      <dsp:txXfrm>
        <a:off x="461743" y="153614"/>
        <a:ext cx="5714984" cy="415827"/>
      </dsp:txXfrm>
    </dsp:sp>
    <dsp:sp modelId="{AE18F5DA-AA15-4D14-A853-7543648A8040}">
      <dsp:nvSpPr>
        <dsp:cNvPr id="0" name=""/>
        <dsp:cNvSpPr/>
      </dsp:nvSpPr>
      <dsp:spPr>
        <a:xfrm>
          <a:off x="0" y="1841075"/>
          <a:ext cx="8784976" cy="1406563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Целевой размер фонда – 0,8% страховой ответственности (к 2024 г.)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Взносы с учётом рисков (по единой методике)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Расчётная база – застрахованная часть вкладов (страховая ответственность)</a:t>
          </a: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Экстраординарные взносы – до 0,5% в год </a:t>
          </a:r>
        </a:p>
        <a:p>
          <a:pPr marL="114300" lvl="1" indent="-114300" algn="l" defTabSz="600075">
            <a:lnSpc>
              <a:spcPct val="7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Добровольные заимствования между национальными ССВ</a:t>
          </a:r>
        </a:p>
      </dsp:txBody>
      <dsp:txXfrm>
        <a:off x="0" y="1841075"/>
        <a:ext cx="8784976" cy="1406563"/>
      </dsp:txXfrm>
    </dsp:sp>
    <dsp:sp modelId="{861D9028-0954-486F-A2EA-6EEC45B7C890}">
      <dsp:nvSpPr>
        <dsp:cNvPr id="0" name=""/>
        <dsp:cNvSpPr/>
      </dsp:nvSpPr>
      <dsp:spPr>
        <a:xfrm>
          <a:off x="439248" y="1621581"/>
          <a:ext cx="5759974" cy="435525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Финансирование ССВ</a:t>
          </a:r>
        </a:p>
      </dsp:txBody>
      <dsp:txXfrm>
        <a:off x="460509" y="1642842"/>
        <a:ext cx="5717452" cy="393003"/>
      </dsp:txXfrm>
    </dsp:sp>
    <dsp:sp modelId="{5D64C013-72FA-4FAC-8122-280173521EDA}">
      <dsp:nvSpPr>
        <dsp:cNvPr id="0" name=""/>
        <dsp:cNvSpPr/>
      </dsp:nvSpPr>
      <dsp:spPr>
        <a:xfrm>
          <a:off x="0" y="3604372"/>
          <a:ext cx="8784976" cy="1693085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Маркировать в учёте страхуемые вклады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любой момент по требованию ССВ предоставлять информацию о совокупной сумме вкладов любого вкладчика (</a:t>
          </a:r>
          <a:r>
            <a:rPr lang="ru-RU" sz="135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Single</a:t>
          </a: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</a:t>
          </a:r>
          <a:r>
            <a:rPr lang="ru-RU" sz="135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Customer</a:t>
          </a: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</a:t>
          </a:r>
          <a:r>
            <a:rPr lang="ru-RU" sz="135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View</a:t>
          </a: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)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Уведомлять вкладчиков о страховании вкладов: новых – путём вручения под роспись информационного листка (единая форма – приложение к Директиве), действующих – на выписках по счёту (не реже чем ежегодно)</a:t>
          </a:r>
        </a:p>
      </dsp:txBody>
      <dsp:txXfrm>
        <a:off x="0" y="3604372"/>
        <a:ext cx="8784976" cy="1693085"/>
      </dsp:txXfrm>
    </dsp:sp>
    <dsp:sp modelId="{083BABF7-A1AA-4DD7-AA96-A86FAFDC3856}">
      <dsp:nvSpPr>
        <dsp:cNvPr id="0" name=""/>
        <dsp:cNvSpPr/>
      </dsp:nvSpPr>
      <dsp:spPr>
        <a:xfrm>
          <a:off x="411426" y="3372161"/>
          <a:ext cx="5759974" cy="485146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Обязанности банков</a:t>
          </a:r>
        </a:p>
      </dsp:txBody>
      <dsp:txXfrm>
        <a:off x="435109" y="3395844"/>
        <a:ext cx="5712608" cy="4377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302017"/>
          <a:ext cx="8784976" cy="169631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Выплачивать возмещение и взаимодействовать с вкладчиками филиалов зарубежных банков, действующих в стране (за счёт ССВ страны происхождения банка)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Ежегодно публиковать годовые отчёты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Один раз в три года проводить стресс-тестирование ССВ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Ежегодно информировать Европейское банковское управление о размере страховой ответственности ССВ</a:t>
          </a:r>
        </a:p>
      </dsp:txBody>
      <dsp:txXfrm>
        <a:off x="0" y="302017"/>
        <a:ext cx="8784976" cy="1696316"/>
      </dsp:txXfrm>
    </dsp:sp>
    <dsp:sp modelId="{174BA1AC-D2AB-4DF6-93DF-707C7D0126BB}">
      <dsp:nvSpPr>
        <dsp:cNvPr id="0" name=""/>
        <dsp:cNvSpPr/>
      </dsp:nvSpPr>
      <dsp:spPr>
        <a:xfrm>
          <a:off x="439248" y="99114"/>
          <a:ext cx="5759974" cy="460817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Обязанности ССВ</a:t>
          </a:r>
        </a:p>
      </dsp:txBody>
      <dsp:txXfrm>
        <a:off x="461743" y="121609"/>
        <a:ext cx="5714984" cy="415827"/>
      </dsp:txXfrm>
    </dsp:sp>
    <dsp:sp modelId="{AE18F5DA-AA15-4D14-A853-7543648A8040}">
      <dsp:nvSpPr>
        <dsp:cNvPr id="0" name=""/>
        <dsp:cNvSpPr/>
      </dsp:nvSpPr>
      <dsp:spPr>
        <a:xfrm>
          <a:off x="0" y="2398370"/>
          <a:ext cx="8784976" cy="1380515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Еврокомиссия должна выпустить: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Доклад о достаточности установленного целевого размера фонда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Доклад о достаточности установленного лимита 	возмещения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 целесообразности создания единой ССВ Евросоюза (как элемента создаваемого Банковского союза)</a:t>
          </a:r>
        </a:p>
      </dsp:txBody>
      <dsp:txXfrm>
        <a:off x="0" y="2398370"/>
        <a:ext cx="8784976" cy="1380515"/>
      </dsp:txXfrm>
    </dsp:sp>
    <dsp:sp modelId="{861D9028-0954-486F-A2EA-6EEC45B7C890}">
      <dsp:nvSpPr>
        <dsp:cNvPr id="0" name=""/>
        <dsp:cNvSpPr/>
      </dsp:nvSpPr>
      <dsp:spPr>
        <a:xfrm>
          <a:off x="439248" y="2178876"/>
          <a:ext cx="5759974" cy="435525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Через 5 лет</a:t>
          </a:r>
        </a:p>
      </dsp:txBody>
      <dsp:txXfrm>
        <a:off x="460509" y="2200137"/>
        <a:ext cx="5717452" cy="393003"/>
      </dsp:txXfrm>
    </dsp:sp>
    <dsp:sp modelId="{5D64C013-72FA-4FAC-8122-280173521EDA}">
      <dsp:nvSpPr>
        <dsp:cNvPr id="0" name=""/>
        <dsp:cNvSpPr/>
      </dsp:nvSpPr>
      <dsp:spPr>
        <a:xfrm>
          <a:off x="0" y="4135620"/>
          <a:ext cx="8784976" cy="1193842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Директива не распространяется на Россию, но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5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Может служить примером гармонизации для Евразийского экономического союза (Ст. 70, Ст. 103 Договора о ЕАЭС, п. 22 (13) Протокола по финансовым услугам)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4135620"/>
        <a:ext cx="8784976" cy="1193842"/>
      </dsp:txXfrm>
    </dsp:sp>
    <dsp:sp modelId="{083BABF7-A1AA-4DD7-AA96-A86FAFDC3856}">
      <dsp:nvSpPr>
        <dsp:cNvPr id="0" name=""/>
        <dsp:cNvSpPr/>
      </dsp:nvSpPr>
      <dsp:spPr>
        <a:xfrm>
          <a:off x="411426" y="3903409"/>
          <a:ext cx="5759974" cy="485146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Применимость для нас</a:t>
          </a:r>
        </a:p>
      </dsp:txBody>
      <dsp:txXfrm>
        <a:off x="435109" y="3927092"/>
        <a:ext cx="5712608" cy="437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662919"/>
          <a:ext cx="8784976" cy="4089609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583184" rIns="681812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Высший орган управления и руководство страховщика депозитов состоит из лиц, отвечающих критериям профессионализма и непредвзятости (“</a:t>
          </a:r>
          <a:r>
            <a:rPr lang="ru-RU" sz="140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fit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and </a:t>
          </a:r>
          <a:r>
            <a:rPr lang="ru-RU" sz="140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proper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”)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Члены высшего органа управления и руководитель страховщика депозитов 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назначаются/избираются </a:t>
          </a: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 фиксированный срок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Имеется прозрачный процесс назначения и отстранения членов высшего органа управления и руководителя страховщика депозитов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Члены высшего органа управления и работники страховщика депозитов обязаны соблюдать высокие этические стандарты и кодекс поведения в целях минимизации конфликта интересов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</a:t>
          </a: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обеспечения операционной независимости страховщика депозитов представители других участников системы 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поддержания </a:t>
          </a:r>
          <a:r>
            <a:rPr lang="ru-RU" sz="1400" kern="1200" dirty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финансовой стабильности не должны составлять большинство в высшем органе управления и возглавлять его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662919"/>
        <a:ext cx="8784976" cy="4089609"/>
      </dsp:txXfrm>
    </dsp:sp>
    <dsp:sp modelId="{174BA1AC-D2AB-4DF6-93DF-707C7D0126BB}">
      <dsp:nvSpPr>
        <dsp:cNvPr id="0" name=""/>
        <dsp:cNvSpPr/>
      </dsp:nvSpPr>
      <dsp:spPr>
        <a:xfrm>
          <a:off x="439248" y="305562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Управление: новые критерии</a:t>
          </a:r>
        </a:p>
      </dsp:txBody>
      <dsp:txXfrm>
        <a:off x="474396" y="340710"/>
        <a:ext cx="5689678" cy="649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0"/>
          <a:ext cx="9001000" cy="1633572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78" tIns="333248" rIns="69857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Участники системы поддержания финансовой стабильности на  постоянной основе обмениваются информацией, особенно в ситуациях, когда в отношении банков-участников применяются существенные меры надзорного воздействия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0"/>
        <a:ext cx="9001000" cy="1633572"/>
      </dsp:txXfrm>
    </dsp:sp>
    <dsp:sp modelId="{174BA1AC-D2AB-4DF6-93DF-707C7D0126BB}">
      <dsp:nvSpPr>
        <dsp:cNvPr id="0" name=""/>
        <dsp:cNvSpPr/>
      </dsp:nvSpPr>
      <dsp:spPr>
        <a:xfrm>
          <a:off x="450050" y="0"/>
          <a:ext cx="5901613" cy="675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4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Взаимоотношения с другими участниками системы поддержания финансовой стабильности: новые критерии</a:t>
          </a:r>
        </a:p>
      </dsp:txBody>
      <dsp:txXfrm>
        <a:off x="483001" y="32951"/>
        <a:ext cx="5835711" cy="609102"/>
      </dsp:txXfrm>
    </dsp:sp>
    <dsp:sp modelId="{AE18F5DA-AA15-4D14-A853-7543648A8040}">
      <dsp:nvSpPr>
        <dsp:cNvPr id="0" name=""/>
        <dsp:cNvSpPr/>
      </dsp:nvSpPr>
      <dsp:spPr>
        <a:xfrm>
          <a:off x="0" y="1801893"/>
          <a:ext cx="9001000" cy="323866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78" tIns="333248" rIns="69857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регулярных «учениях» по действиям в случае наступления кризиса – совместно со всеми участниками системы поддержания финансовой стабильности.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разработке планов коммуникаций во время и после кризиса – совместно со всеми участниками системы поддержания финансовой стабильности</a:t>
          </a: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участвует в любой  институциональной системе непрерывного взаимодействия и координирования, призванной обеспечивать готовность к системному кризису и управление таким кризисом, в которую входят и другие участники СПФС</a:t>
          </a: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1801893"/>
        <a:ext cx="9001000" cy="3238666"/>
      </dsp:txXfrm>
    </dsp:sp>
    <dsp:sp modelId="{861D9028-0954-486F-A2EA-6EEC45B7C890}">
      <dsp:nvSpPr>
        <dsp:cNvPr id="0" name=""/>
        <dsp:cNvSpPr/>
      </dsp:nvSpPr>
      <dsp:spPr>
        <a:xfrm>
          <a:off x="442673" y="1809398"/>
          <a:ext cx="5901613" cy="675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6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Роль страховщика депозитов в планировании и управлении кризисными ситуациями: новые критерии</a:t>
          </a:r>
        </a:p>
      </dsp:txBody>
      <dsp:txXfrm>
        <a:off x="475624" y="1842349"/>
        <a:ext cx="5835711" cy="609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339691"/>
          <a:ext cx="8784976" cy="1460511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583184" rIns="681812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Если страховщик депозитов не отвечает за предоставление членства в ССВ, закон или административные процедуры устанавливают чёткие сроки, в течение которых он заранее уведомляется о рассматриваемом ходатайстве о выдаче новой лицензии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339691"/>
        <a:ext cx="8784976" cy="1460511"/>
      </dsp:txXfrm>
    </dsp:sp>
    <dsp:sp modelId="{174BA1AC-D2AB-4DF6-93DF-707C7D0126BB}">
      <dsp:nvSpPr>
        <dsp:cNvPr id="0" name=""/>
        <dsp:cNvSpPr/>
      </dsp:nvSpPr>
      <dsp:spPr>
        <a:xfrm>
          <a:off x="439248" y="0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7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Членство: новые критерии</a:t>
          </a:r>
        </a:p>
      </dsp:txBody>
      <dsp:txXfrm>
        <a:off x="474396" y="35148"/>
        <a:ext cx="5689678" cy="649708"/>
      </dsp:txXfrm>
    </dsp:sp>
    <dsp:sp modelId="{AE18F5DA-AA15-4D14-A853-7543648A8040}">
      <dsp:nvSpPr>
        <dsp:cNvPr id="0" name=""/>
        <dsp:cNvSpPr/>
      </dsp:nvSpPr>
      <dsp:spPr>
        <a:xfrm>
          <a:off x="0" y="2392255"/>
          <a:ext cx="8784976" cy="243228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583184" rIns="681812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не применяет страховую франшизу (</a:t>
          </a:r>
          <a:r>
            <a:rPr lang="ru-RU" sz="1400" kern="1200" dirty="0" err="1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co-insurance</a:t>
          </a: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)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случае слияния банков-участников их вкладчикам сохраняется раздельная страховая защита – на срок, установленный законом или иным регулятивным актом.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Депозиты в иностранной валюте страхуются, если они в стране широко распространены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2392255"/>
        <a:ext cx="8784976" cy="2432280"/>
      </dsp:txXfrm>
    </dsp:sp>
    <dsp:sp modelId="{861D9028-0954-486F-A2EA-6EEC45B7C890}">
      <dsp:nvSpPr>
        <dsp:cNvPr id="0" name=""/>
        <dsp:cNvSpPr/>
      </dsp:nvSpPr>
      <dsp:spPr>
        <a:xfrm>
          <a:off x="439248" y="2016224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8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Страховое покрытие: новые критерии</a:t>
          </a:r>
        </a:p>
      </dsp:txBody>
      <dsp:txXfrm>
        <a:off x="474396" y="2051372"/>
        <a:ext cx="5689678" cy="649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698722"/>
          <a:ext cx="8784976" cy="2566803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Финансирование ССВ возложено на банки-участники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создания ССВ допускается предоставление «стартового» финансирования (например, государством). Любое стартовое финансирование, предоставленное государством, должно быть полностью возвращено прежде, чем страховщик депозитов сможет принять решение о снижении ставки страховых взносов банков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После создания фонда страхования депозитов:</a:t>
          </a:r>
        </a:p>
        <a:p>
          <a:pPr marL="216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Установлен целевой размер фонда – на основе чётких, непротиворечивых и прозрачных критериев, который должен периодически анализироваться</a:t>
          </a:r>
        </a:p>
        <a:p>
          <a:pPr marL="2160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Установлен реалистичный срок для достижения целевого размера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698722"/>
        <a:ext cx="8784976" cy="2566803"/>
      </dsp:txXfrm>
    </dsp:sp>
    <dsp:sp modelId="{174BA1AC-D2AB-4DF6-93DF-707C7D0126BB}">
      <dsp:nvSpPr>
        <dsp:cNvPr id="0" name=""/>
        <dsp:cNvSpPr/>
      </dsp:nvSpPr>
      <dsp:spPr>
        <a:xfrm>
          <a:off x="438819" y="57549"/>
          <a:ext cx="5754349" cy="979199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9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Источники и использование средств: новые критерии</a:t>
          </a:r>
        </a:p>
      </dsp:txBody>
      <dsp:txXfrm>
        <a:off x="486620" y="105350"/>
        <a:ext cx="5658747" cy="883597"/>
      </dsp:txXfrm>
    </dsp:sp>
    <dsp:sp modelId="{AE18F5DA-AA15-4D14-A853-7543648A8040}">
      <dsp:nvSpPr>
        <dsp:cNvPr id="0" name=""/>
        <dsp:cNvSpPr/>
      </dsp:nvSpPr>
      <dsp:spPr>
        <a:xfrm>
          <a:off x="0" y="4180754"/>
          <a:ext cx="8784976" cy="1017838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b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35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Задачи программы по информированию общественности (например, целевой уровень осведомлённости) чётко определены и соответствуют задачам государственной политики и мандату страховщика депозитов</a:t>
          </a:r>
          <a:endParaRPr lang="ru-RU" sz="135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4180754"/>
        <a:ext cx="8784976" cy="1017838"/>
      </dsp:txXfrm>
    </dsp:sp>
    <dsp:sp modelId="{861D9028-0954-486F-A2EA-6EEC45B7C890}">
      <dsp:nvSpPr>
        <dsp:cNvPr id="0" name=""/>
        <dsp:cNvSpPr/>
      </dsp:nvSpPr>
      <dsp:spPr>
        <a:xfrm>
          <a:off x="432048" y="3522407"/>
          <a:ext cx="5754349" cy="977279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10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Информированность общественности: новые критерии</a:t>
          </a:r>
        </a:p>
      </dsp:txBody>
      <dsp:txXfrm>
        <a:off x="479755" y="3570114"/>
        <a:ext cx="5658935" cy="8818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360058"/>
          <a:ext cx="8784976" cy="4464482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791464" rIns="681812" bIns="99568" numCol="1" spcCol="1270" anchor="t" anchorCtr="0">
          <a:noAutofit/>
        </a:bodyPr>
        <a:lstStyle/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и лица, работающие или работавшие на страховщика депозитов в рамках выполнения его мандата, должны быть защищены от ответственности, возникающей на основе исков, претензий и судебных решений,  за их действия, решения или упущения, совершённые в рамках добросовестного исполнения своих должностных обязанностей. Правовая защита должна быть установлена законодательством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Правовая защита предотвращает взыскание ущерба с таких лиц и предусматривает покрытие понесённых расходов на защиту (а не только возмещение понесённых затрат в случае успешности защиты)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Правовая защита не препятствует вкладчикам или иным заявителям, а также банкам оспаривать действия или упущения страховщика депозитов в рамках публичных или административных (например, гражданских исков) процедур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360058"/>
        <a:ext cx="8784976" cy="4464482"/>
      </dsp:txXfrm>
    </dsp:sp>
    <dsp:sp modelId="{174BA1AC-D2AB-4DF6-93DF-707C7D0126BB}">
      <dsp:nvSpPr>
        <dsp:cNvPr id="0" name=""/>
        <dsp:cNvSpPr/>
      </dsp:nvSpPr>
      <dsp:spPr>
        <a:xfrm>
          <a:off x="439248" y="0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11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Правовая защита</a:t>
          </a:r>
        </a:p>
      </dsp:txBody>
      <dsp:txXfrm>
        <a:off x="474396" y="35148"/>
        <a:ext cx="5689678" cy="649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501619"/>
          <a:ext cx="8784976" cy="1832414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45796" rIns="681812" bIns="99568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Действия/поведение лиц, ответственных или способствовавших краху банка (например, руководители, директора, владельцы), связанных с ними лиц, а также поставщиков профессиональных услуг (например, аудиторов, бухгалтеров, юристов или оценщиков активов) подлежат расследованию…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отношении виновных лиц применяются санкции и/или взыскание ущерба…</a:t>
          </a:r>
        </a:p>
      </dsp:txBody>
      <dsp:txXfrm>
        <a:off x="0" y="501619"/>
        <a:ext cx="8784976" cy="1832414"/>
      </dsp:txXfrm>
    </dsp:sp>
    <dsp:sp modelId="{174BA1AC-D2AB-4DF6-93DF-707C7D0126BB}">
      <dsp:nvSpPr>
        <dsp:cNvPr id="0" name=""/>
        <dsp:cNvSpPr/>
      </dsp:nvSpPr>
      <dsp:spPr>
        <a:xfrm>
          <a:off x="439248" y="141592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12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Привлечение к ответственности за доведение банка до краха</a:t>
          </a:r>
        </a:p>
      </dsp:txBody>
      <dsp:txXfrm>
        <a:off x="474396" y="176740"/>
        <a:ext cx="5689678" cy="649708"/>
      </dsp:txXfrm>
    </dsp:sp>
    <dsp:sp modelId="{AE18F5DA-AA15-4D14-A853-7543648A8040}">
      <dsp:nvSpPr>
        <dsp:cNvPr id="0" name=""/>
        <dsp:cNvSpPr/>
      </dsp:nvSpPr>
      <dsp:spPr>
        <a:xfrm>
          <a:off x="0" y="2786874"/>
          <a:ext cx="8784976" cy="2589848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45796" rIns="681812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является частью эффективной системы, сформированной в рамках системы поддержания финансовой стабильности, которая обеспечивает выявление на ранней стадии и своевременное вмешательство в деятельности банков, испытывающих финансовые трудности, - до того, как банк становится нежизнеспособным.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Оценка эффективности системы раннего выявления и своевременного вмешательства базируется на оценке соблюдения Базельских принципов банковского надзора и Ключевых атрибутов эффективных режимов урегулирования несостоятельности финансовых институтов</a:t>
          </a:r>
        </a:p>
      </dsp:txBody>
      <dsp:txXfrm>
        <a:off x="0" y="2786874"/>
        <a:ext cx="8784976" cy="2589848"/>
      </dsp:txXfrm>
    </dsp:sp>
    <dsp:sp modelId="{861D9028-0954-486F-A2EA-6EEC45B7C890}">
      <dsp:nvSpPr>
        <dsp:cNvPr id="0" name=""/>
        <dsp:cNvSpPr/>
      </dsp:nvSpPr>
      <dsp:spPr>
        <a:xfrm>
          <a:off x="439248" y="2448343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13</a:t>
          </a:r>
        </a:p>
        <a:p>
          <a:pPr lvl="0" algn="l" defTabSz="533400">
            <a:spcBef>
              <a:spcPct val="0"/>
            </a:spcBef>
          </a:pPr>
          <a:r>
            <a:rPr lang="ru-RU" sz="1400" b="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Раннее выявление проблемных банков и своевременное вмешательство</a:t>
          </a:r>
        </a:p>
      </dsp:txBody>
      <dsp:txXfrm>
        <a:off x="474396" y="2483491"/>
        <a:ext cx="5689678" cy="6497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327645"/>
          <a:ext cx="8784976" cy="4712914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332992" rIns="681812" bIns="99568" numCol="1" spcCol="1270" anchor="ctr" anchorCtr="0">
          <a:noAutofit/>
        </a:bodyPr>
        <a:lstStyle/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Урегулирование несостоятельности всех  банков осуществляется с использованием широкого набора полномочий и вариантов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Процедуры урегулирования несостоятельности и защиты вкладчиков не ограничиваются выплатой страхового возмещения вкладчикам. Орган по урегулированию несостоятельности обладает эффективными инструментами, призванными сохранять критические функции, выполняемые банками, и урегулировать несостоятельность банков. Они включают, в числе прочего, полномочия отстранять или менять высшее руководство, прекращать действие контрактов, переводить и продавать активы и обязательства, списывать или конвертировать долг в капитал, создавать временный бридж-институт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Режим урегулирования несостоятельности защищён от юридических действий, направленных на отмену решений, связанных с урегулированием несостоятельности нежизнеспособных банков. Никакой суд не может отменить такие решения. Удовлетворение успешных юридических оспариваний ограничено денежной компенсацией.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Режим урегулирования несостоятельности обеспечивает, что срок между утратой вкладчиками доступа к своим денежным средствам и применением выбранного метода урегулирования несостоятельности является максимально коротким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327645"/>
        <a:ext cx="8784976" cy="4712914"/>
      </dsp:txXfrm>
    </dsp:sp>
    <dsp:sp modelId="{174BA1AC-D2AB-4DF6-93DF-707C7D0126BB}">
      <dsp:nvSpPr>
        <dsp:cNvPr id="0" name=""/>
        <dsp:cNvSpPr/>
      </dsp:nvSpPr>
      <dsp:spPr>
        <a:xfrm>
          <a:off x="439248" y="0"/>
          <a:ext cx="5759974" cy="719301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14</a:t>
          </a:r>
        </a:p>
        <a:p>
          <a:pPr lvl="0" algn="l" defTabSz="533400">
            <a:spcBef>
              <a:spcPct val="0"/>
            </a:spcBef>
          </a:pPr>
          <a:r>
            <a:rPr lang="ru-RU" sz="140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Урегулирование несостоятельности</a:t>
          </a:r>
        </a:p>
      </dsp:txBody>
      <dsp:txXfrm>
        <a:off x="474361" y="35113"/>
        <a:ext cx="5689748" cy="6490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529A2-F030-4E53-8900-FB4506A74F2F}">
      <dsp:nvSpPr>
        <dsp:cNvPr id="0" name=""/>
        <dsp:cNvSpPr/>
      </dsp:nvSpPr>
      <dsp:spPr>
        <a:xfrm>
          <a:off x="0" y="819153"/>
          <a:ext cx="8784976" cy="4451428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16EB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583184" rIns="681812" bIns="99568" numCol="1" spcCol="1270" anchor="ctr" anchorCtr="0">
          <a:noAutofit/>
        </a:bodyPr>
        <a:lstStyle/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Страховщик депозитов способен выплатить возмещение большинству застрахованных вкладчиков в течение семи рабочих дней. Если страховщик депозитов не может этого сделать в настоящее время, он имеет реалистичный план для выполнения этого требования.</a:t>
          </a: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Для обеспечения вкладчиков оперативным доступом к их средствам у страховщика депозитов:	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 любое время есть право доступа к учётным данным о вкладчиках; сюда входит полномочие требовать от банков учёта информации о вкладчиках в формате, предписанном страховщиком депозитов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имеется полномочие по проведению предварительных или подготовительных проверок (например, на месте, самостоятельно или в сотрудничестве с надзорным органом) достоверности учётных данных по вкладчикам, а также ИТ-систем и данных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94F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Существуют рабочие договоренности и/или соглашения с соответствующими платежно-расчетными системами с целью обеспечить надлежащую, последовательную и своевременную обработку платежных документов, находящихся «в пути»</a:t>
          </a: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00294F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819153"/>
        <a:ext cx="8784976" cy="4451428"/>
      </dsp:txXfrm>
    </dsp:sp>
    <dsp:sp modelId="{174BA1AC-D2AB-4DF6-93DF-707C7D0126BB}">
      <dsp:nvSpPr>
        <dsp:cNvPr id="0" name=""/>
        <dsp:cNvSpPr/>
      </dsp:nvSpPr>
      <dsp:spPr>
        <a:xfrm>
          <a:off x="439248" y="261031"/>
          <a:ext cx="5759974" cy="720004"/>
        </a:xfrm>
        <a:prstGeom prst="roundRect">
          <a:avLst/>
        </a:prstGeom>
        <a:solidFill>
          <a:srgbClr val="016EB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Принцип 15</a:t>
          </a:r>
        </a:p>
        <a:p>
          <a:pPr lvl="0" algn="l" defTabSz="533400">
            <a:spcBef>
              <a:spcPct val="0"/>
            </a:spcBef>
          </a:pPr>
          <a:r>
            <a:rPr lang="ru-RU" sz="1400" i="0" u="none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Выплата возмещения вкладчикам</a:t>
          </a:r>
        </a:p>
      </dsp:txBody>
      <dsp:txXfrm>
        <a:off x="474396" y="296179"/>
        <a:ext cx="5689678" cy="649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78BEC-BA7A-4818-A1BA-095904864BB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63A6C-D576-4A4A-BE89-C5921C44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5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2CDC0-097E-4FBF-8B57-47DB9CEF9A7A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59867-B9EB-4084-8FF9-7634534BA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9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9867-B9EB-4084-8FF9-7634534BAD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9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9867-B9EB-4084-8FF9-7634534BAD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8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1B9E-A7A4-4901-8248-89E61889300B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1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55D4-767A-4D08-A75A-01F9A253CDA7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1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0887-F078-48D5-81AD-21BAE5F956B3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4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E136-C548-4ADC-A4E3-332BC244689F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3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8037-AEAC-4537-B608-67945CB30936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5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AC1-68E5-4553-A089-607231D6F14B}" type="datetime1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3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4355-D549-459C-B00D-7FB1164D331C}" type="datetime1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7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528-467F-4B3C-9906-9DB7F2261006}" type="datetime1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1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5FB-4AF8-4654-9FE4-DB7F686EE7C7}" type="datetime1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5D512-5670-4124-B534-EA79A931525C}" type="datetime1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6BB0-9229-4B6B-976E-D8B6EF6DD60C}" type="datetime1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2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B581-C016-4E31-8CCC-8E381F005825}" type="datetime1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1221-19EF-4208-ADFC-EFCFCEB3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"/>
            <a:ext cx="10693400" cy="756015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58268" y="2916535"/>
            <a:ext cx="8208912" cy="1440160"/>
          </a:xfrm>
        </p:spPr>
        <p:txBody>
          <a:bodyPr>
            <a:noAutofit/>
          </a:bodyPr>
          <a:lstStyle/>
          <a:p>
            <a:pPr algn="l">
              <a:spcBef>
                <a:spcPts val="228"/>
              </a:spcBef>
            </a:pPr>
            <a:r>
              <a:rPr lang="ru-RU" sz="37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Новые международные стандарты </a:t>
            </a:r>
            <a:r>
              <a:rPr lang="ru-RU" sz="3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для систем страхования вкладов</a:t>
            </a:r>
            <a:endParaRPr lang="ru-RU" sz="3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610396" y="4752739"/>
            <a:ext cx="6605808" cy="648072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>
              <a:spcBef>
                <a:spcPts val="228"/>
              </a:spcBef>
              <a:buNone/>
              <a:defRPr sz="3700">
                <a:solidFill>
                  <a:srgbClr val="00B0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ru-RU" sz="2400" dirty="0" smtClean="0"/>
              <a:t>Декабрь 2014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0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500333937"/>
              </p:ext>
            </p:extLst>
          </p:nvPr>
        </p:nvGraphicFramePr>
        <p:xfrm>
          <a:off x="1026220" y="1174353"/>
          <a:ext cx="8784976" cy="546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6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92094493"/>
              </p:ext>
            </p:extLst>
          </p:nvPr>
        </p:nvGraphicFramePr>
        <p:xfrm>
          <a:off x="1026220" y="1476375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6081677"/>
              </p:ext>
            </p:extLst>
          </p:nvPr>
        </p:nvGraphicFramePr>
        <p:xfrm>
          <a:off x="1026220" y="1186929"/>
          <a:ext cx="8784976" cy="537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90664506"/>
              </p:ext>
            </p:extLst>
          </p:nvPr>
        </p:nvGraphicFramePr>
        <p:xfrm>
          <a:off x="1026220" y="1476375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7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848899637"/>
              </p:ext>
            </p:extLst>
          </p:nvPr>
        </p:nvGraphicFramePr>
        <p:xfrm>
          <a:off x="1026220" y="1174353"/>
          <a:ext cx="8784976" cy="5342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7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123414670"/>
              </p:ext>
            </p:extLst>
          </p:nvPr>
        </p:nvGraphicFramePr>
        <p:xfrm>
          <a:off x="1026220" y="1476375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5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954212" y="1714624"/>
            <a:ext cx="8784976" cy="1705968"/>
            <a:chOff x="0" y="861965"/>
            <a:chExt cx="8784976" cy="2794064"/>
          </a:xfrm>
          <a:solidFill>
            <a:srgbClr val="016EB3"/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0" y="861965"/>
              <a:ext cx="8784976" cy="2770607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0" y="885422"/>
              <a:ext cx="8784976" cy="277060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1812" tIns="458216" rIns="681812" bIns="99568" numCol="1" spcCol="1270" anchor="b" anchorCtr="0">
              <a:noAutofit/>
            </a:bodyPr>
            <a:lstStyle/>
            <a:p>
              <a:pPr marL="0" lvl="1" algn="ctr" defTabSz="6223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 smtClean="0">
                  <a:solidFill>
                    <a:schemeClr val="bg1"/>
                  </a:solidFill>
                  <a:latin typeface="Arial"/>
                </a:rPr>
                <a:t>После </a:t>
              </a:r>
              <a:r>
                <a:rPr lang="ru-RU" sz="1600" dirty="0">
                  <a:solidFill>
                    <a:schemeClr val="bg1"/>
                  </a:solidFill>
                  <a:latin typeface="Arial"/>
                </a:rPr>
                <a:t>переработки Практического руководства по проведению оценки соблюдения Основополагающих принципов провести детальную самооценку (возможно, с привлечением  экспертов IADI</a:t>
              </a:r>
              <a:r>
                <a:rPr lang="ru-RU" sz="1600" dirty="0" smtClean="0">
                  <a:solidFill>
                    <a:schemeClr val="bg1"/>
                  </a:solidFill>
                  <a:latin typeface="Arial"/>
                </a:rPr>
                <a:t>)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kern="1200" dirty="0" smtClean="0">
                <a:solidFill>
                  <a:schemeClr val="bg1"/>
                </a:solidFill>
                <a:latin typeface="Arial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54212" y="4356140"/>
            <a:ext cx="4032448" cy="1584731"/>
            <a:chOff x="0" y="861965"/>
            <a:chExt cx="8784976" cy="2770607"/>
          </a:xfrm>
          <a:solidFill>
            <a:srgbClr val="016EB3"/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0" y="861965"/>
              <a:ext cx="8784976" cy="2770607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0" y="861965"/>
              <a:ext cx="8784976" cy="277060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1812" tIns="458216" rIns="681812" bIns="99568" numCol="1" spcCol="1270" anchor="ctr" anchorCtr="0">
              <a:noAutofit/>
            </a:bodyPr>
            <a:lstStyle/>
            <a:p>
              <a:pPr marL="0" lvl="1" algn="ctr" defTabSz="6223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>
                  <a:solidFill>
                    <a:schemeClr val="bg1"/>
                  </a:solidFill>
                  <a:latin typeface="Arial"/>
                </a:rPr>
                <a:t>Использовать результаты самооценки при разработке Стратегии на 2016-2020 гг.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kern="1200" dirty="0" smtClean="0">
                <a:solidFill>
                  <a:schemeClr val="bg1"/>
                </a:solidFill>
                <a:latin typeface="Arial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706740" y="4356140"/>
            <a:ext cx="4032448" cy="1584731"/>
            <a:chOff x="0" y="861965"/>
            <a:chExt cx="8784976" cy="2770607"/>
          </a:xfrm>
          <a:solidFill>
            <a:srgbClr val="016EB3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0" y="861965"/>
              <a:ext cx="8784976" cy="2770607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0" y="861965"/>
              <a:ext cx="8784976" cy="277060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1812" tIns="458216" rIns="681812" bIns="99568" numCol="1" spcCol="1270" anchor="ctr" anchorCtr="0">
              <a:noAutofit/>
            </a:bodyPr>
            <a:lstStyle/>
            <a:p>
              <a:pPr marL="0" lvl="1" algn="ctr" defTabSz="622300">
                <a:lnSpc>
                  <a:spcPct val="12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>
                  <a:solidFill>
                    <a:schemeClr val="bg1"/>
                  </a:solidFill>
                  <a:latin typeface="Arial"/>
                </a:rPr>
                <a:t>Использовать результаты самооценки для подготовки к FSAP 2016 года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kern="1200" dirty="0" smtClean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3" name="Стрелка вниз 2"/>
          <p:cNvSpPr/>
          <p:nvPr/>
        </p:nvSpPr>
        <p:spPr>
          <a:xfrm>
            <a:off x="2286360" y="3636615"/>
            <a:ext cx="1368152" cy="504056"/>
          </a:xfrm>
          <a:prstGeom prst="downArrow">
            <a:avLst/>
          </a:prstGeom>
          <a:solidFill>
            <a:srgbClr val="016E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1812" tIns="458216" rIns="681812" bIns="99568" numCol="1" spcCol="1270" anchor="ctr" anchorCtr="0">
            <a:noAutofit/>
          </a:bodyPr>
          <a:lstStyle/>
          <a:p>
            <a:endParaRPr lang="ru-RU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002884" y="3636615"/>
            <a:ext cx="1368152" cy="504056"/>
          </a:xfrm>
          <a:prstGeom prst="downArrow">
            <a:avLst/>
          </a:prstGeom>
          <a:solidFill>
            <a:srgbClr val="016E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1812" tIns="458216" rIns="681812" bIns="99568" numCol="1" spcCol="1270" anchor="ctr" anchorCtr="0">
            <a:noAutofit/>
          </a:bodyPr>
          <a:lstStyle/>
          <a:p>
            <a:endParaRPr lang="ru-RU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78148" y="324247"/>
            <a:ext cx="6408712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Основополагающие принципы: задачи, стоящие перед Агентством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0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8519" y="2435030"/>
            <a:ext cx="7848872" cy="378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2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ru-RU" dirty="0"/>
              <a:t>Отменяет Директивы 94/19/EC  (1994 г.) и 2009/14/EC (2009 г</a:t>
            </a:r>
            <a:r>
              <a:rPr lang="ru-RU" dirty="0" smtClean="0"/>
              <a:t>.)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Принята 16 апреля 2014 г. </a:t>
            </a:r>
            <a:endParaRPr lang="ru-RU" dirty="0" smtClean="0"/>
          </a:p>
          <a:p>
            <a:pPr lvl="1"/>
            <a:endParaRPr lang="ru-RU" dirty="0"/>
          </a:p>
          <a:p>
            <a:pPr lvl="1"/>
            <a:r>
              <a:rPr lang="ru-RU" dirty="0"/>
              <a:t>Опубликована 12 июня 2014 г</a:t>
            </a:r>
            <a:r>
              <a:rPr lang="ru-RU" dirty="0" smtClean="0"/>
              <a:t>.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Вступает в силу с 3 июля 2015 г</a:t>
            </a:r>
            <a:r>
              <a:rPr lang="ru-RU" dirty="0" smtClean="0"/>
              <a:t>.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В настоящее время страны ЕС транспонируют положения Директивы в национальное законодательство</a:t>
            </a:r>
          </a:p>
          <a:p>
            <a:pPr lvl="1"/>
            <a:endParaRPr lang="ru-RU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редакция Директивы ЕС о системах гарантирования депозитов </a:t>
            </a:r>
            <a:r>
              <a:rPr lang="ru-RU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(2014/49/EU)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4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341855396"/>
              </p:ext>
            </p:extLst>
          </p:nvPr>
        </p:nvGraphicFramePr>
        <p:xfrm>
          <a:off x="1026220" y="1476375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Директива ЕС 2014/49/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852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2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59196332"/>
              </p:ext>
            </p:extLst>
          </p:nvPr>
        </p:nvGraphicFramePr>
        <p:xfrm>
          <a:off x="1026220" y="1332359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Директива ЕС 2014/49/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7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презентации</a:t>
            </a:r>
            <a:endParaRPr lang="ru-RU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42244" y="2124447"/>
            <a:ext cx="77768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2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ru-RU" sz="1800" dirty="0"/>
              <a:t>Новая редакция Основополагающих принципов для эффективных систем страхования депозитов</a:t>
            </a:r>
          </a:p>
          <a:p>
            <a:pPr lvl="1"/>
            <a:endParaRPr lang="ru-RU" sz="1800" dirty="0"/>
          </a:p>
          <a:p>
            <a:pPr lvl="1"/>
            <a:r>
              <a:rPr lang="ru-RU" sz="1800" dirty="0"/>
              <a:t>Новая редакция Директивы ЕС о системах гарантирования депозитов</a:t>
            </a:r>
          </a:p>
          <a:p>
            <a:pPr lvl="1"/>
            <a:endParaRPr lang="ru-RU" sz="18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3585407"/>
              </p:ext>
            </p:extLst>
          </p:nvPr>
        </p:nvGraphicFramePr>
        <p:xfrm>
          <a:off x="1026220" y="1174353"/>
          <a:ext cx="8784976" cy="546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Директива ЕС 2014/49/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33105105"/>
              </p:ext>
            </p:extLst>
          </p:nvPr>
        </p:nvGraphicFramePr>
        <p:xfrm>
          <a:off x="1026220" y="1174353"/>
          <a:ext cx="8784976" cy="546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Директива ЕС 2014/49/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4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14780" y="1887367"/>
            <a:ext cx="7848344" cy="3787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2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ru-RU" dirty="0"/>
              <a:t>Стандарт выпущен </a:t>
            </a:r>
            <a:r>
              <a:rPr lang="ru-RU" dirty="0" err="1"/>
              <a:t>Базельским</a:t>
            </a:r>
            <a:r>
              <a:rPr lang="ru-RU" dirty="0"/>
              <a:t> комитетом по банковскому надзору (</a:t>
            </a:r>
            <a:r>
              <a:rPr lang="en-US" dirty="0"/>
              <a:t>BCBS</a:t>
            </a:r>
            <a:r>
              <a:rPr lang="ru-RU" dirty="0"/>
              <a:t>) и Международной ассоциацией страховщиков депозитов (</a:t>
            </a:r>
            <a:r>
              <a:rPr lang="en-US" dirty="0"/>
              <a:t>IADI</a:t>
            </a:r>
            <a:r>
              <a:rPr lang="ru-RU" dirty="0"/>
              <a:t>) в 2009 г.</a:t>
            </a:r>
            <a:endParaRPr lang="en-US" dirty="0"/>
          </a:p>
          <a:p>
            <a:pPr lvl="1"/>
            <a:endParaRPr lang="ru-RU" dirty="0"/>
          </a:p>
          <a:p>
            <a:pPr lvl="1"/>
            <a:r>
              <a:rPr lang="ru-RU" dirty="0" smtClean="0"/>
              <a:t>Включён </a:t>
            </a:r>
            <a:r>
              <a:rPr lang="ru-RU" dirty="0"/>
              <a:t>в перечень ключевых стандартов для стабильных финансовых систем Совета по финансовой стабильности (</a:t>
            </a:r>
            <a:r>
              <a:rPr lang="en-US" dirty="0"/>
              <a:t>FSB</a:t>
            </a:r>
            <a:r>
              <a:rPr lang="ru-RU" dirty="0"/>
              <a:t>)</a:t>
            </a:r>
            <a:endParaRPr lang="en-US" dirty="0"/>
          </a:p>
          <a:p>
            <a:pPr lvl="1"/>
            <a:endParaRPr lang="ru-RU" dirty="0"/>
          </a:p>
          <a:p>
            <a:pPr lvl="1"/>
            <a:r>
              <a:rPr lang="ru-RU" dirty="0"/>
              <a:t>Используется МВФ и Всемирным банком при оценке национальных финансовых систем (</a:t>
            </a:r>
            <a:r>
              <a:rPr lang="en-US" dirty="0"/>
              <a:t>FSAP</a:t>
            </a:r>
            <a:r>
              <a:rPr lang="ru-RU" dirty="0"/>
              <a:t>)</a:t>
            </a:r>
            <a:endParaRPr lang="en-US" dirty="0"/>
          </a:p>
          <a:p>
            <a:pPr lvl="1"/>
            <a:endParaRPr lang="ru-RU" dirty="0"/>
          </a:p>
          <a:p>
            <a:pPr lvl="1"/>
            <a:r>
              <a:rPr lang="ru-RU" dirty="0"/>
              <a:t>Используется </a:t>
            </a:r>
            <a:r>
              <a:rPr lang="en-US" dirty="0"/>
              <a:t>FSB</a:t>
            </a:r>
            <a:r>
              <a:rPr lang="ru-RU" dirty="0"/>
              <a:t> при проведении тематических оценок финансовых систем стран Группы двадцати</a:t>
            </a:r>
            <a:endParaRPr lang="en-US" dirty="0"/>
          </a:p>
          <a:p>
            <a:pPr lvl="1"/>
            <a:endParaRPr lang="ru-RU" dirty="0"/>
          </a:p>
          <a:p>
            <a:pPr lvl="1"/>
            <a:r>
              <a:rPr lang="ru-RU" dirty="0"/>
              <a:t>Новая редакция утверждена </a:t>
            </a:r>
            <a:r>
              <a:rPr lang="en-US" dirty="0"/>
              <a:t>IADI</a:t>
            </a:r>
            <a:r>
              <a:rPr lang="ru-RU" dirty="0"/>
              <a:t> </a:t>
            </a:r>
            <a:r>
              <a:rPr lang="ru-RU" dirty="0" smtClean="0"/>
              <a:t>в октябре 2014 г. </a:t>
            </a:r>
            <a:r>
              <a:rPr lang="ru-RU" dirty="0"/>
              <a:t>(подготовлена совместно с </a:t>
            </a:r>
            <a:r>
              <a:rPr lang="en-US" dirty="0"/>
              <a:t>FSB</a:t>
            </a:r>
            <a:r>
              <a:rPr lang="ru-RU" dirty="0"/>
              <a:t>, </a:t>
            </a:r>
            <a:r>
              <a:rPr lang="en-US" dirty="0"/>
              <a:t>BCBS</a:t>
            </a:r>
            <a:r>
              <a:rPr lang="ru-RU" dirty="0"/>
              <a:t>, МВФ, Всемирным банком, Еврокомиссией, Европейским форумом страховщиков депозитов)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редакция Основополагающих принципов для эффективных систем страхования депозитов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14252" y="2104040"/>
            <a:ext cx="7848344" cy="317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2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ru-RU" sz="1600" dirty="0"/>
              <a:t>Объединяет принципы и методологию оценки их соблюдения</a:t>
            </a:r>
            <a:endParaRPr lang="en-US" sz="1600" dirty="0"/>
          </a:p>
          <a:p>
            <a:pPr lvl="1"/>
            <a:endParaRPr lang="ru-RU" sz="1600" dirty="0"/>
          </a:p>
          <a:p>
            <a:pPr lvl="1"/>
            <a:r>
              <a:rPr lang="ru-RU" sz="1600" dirty="0"/>
              <a:t>Является инструментом «мягкого права» (“</a:t>
            </a:r>
            <a:r>
              <a:rPr lang="en-US" sz="1600" dirty="0"/>
              <a:t>soft law</a:t>
            </a:r>
            <a:r>
              <a:rPr lang="ru-RU" sz="1600" dirty="0"/>
              <a:t>”), носит рекомендательный характер, но</a:t>
            </a:r>
            <a:endParaRPr lang="en-US" sz="1600" dirty="0"/>
          </a:p>
          <a:p>
            <a:pPr lvl="1"/>
            <a:endParaRPr lang="ru-RU" sz="1600" dirty="0"/>
          </a:p>
          <a:p>
            <a:pPr lvl="1"/>
            <a:r>
              <a:rPr lang="ru-RU" sz="1600" dirty="0"/>
              <a:t>Используется международными финансовыми организациями при проведении оценок национальных финансовых систем</a:t>
            </a:r>
            <a:endParaRPr lang="en-US" sz="1600" dirty="0"/>
          </a:p>
          <a:p>
            <a:pPr lvl="1"/>
            <a:endParaRPr lang="ru-RU" sz="1600" dirty="0"/>
          </a:p>
          <a:p>
            <a:pPr lvl="1"/>
            <a:r>
              <a:rPr lang="ru-RU" sz="1600" dirty="0"/>
              <a:t>Содержит 16 основополагающих принципов (было 18) и 96 критериев для оценки их соблюдения</a:t>
            </a:r>
          </a:p>
          <a:p>
            <a:pPr lvl="1"/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редакция Основополагающих принципов для эффективных систем страхования депозитов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2244" y="1473077"/>
            <a:ext cx="7848344" cy="5187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Объединены принципы о мандате и полномочиях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Исключён принцип «Минимизация морального вреда», критерии распределены по другим принципам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Исключён</a:t>
            </a: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принцип «Переход от неограниченной гарантии к системе с ограниченным размером страхового покрытия», критерии перенесены в принцип «Страховое покрытие»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Добавлен принцип «Подготовленность к кризисам и управление кризисами»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«Финансирование» переименован в «Источники и использование средств»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Добавлены положения о специфике страхования исламских депозитных продуктов, существовании в стране нескольких систем страхования депозитов, роли ССВ в повышении </a:t>
            </a:r>
            <a:r>
              <a:rPr lang="ru-RU" sz="1400" dirty="0" smtClean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охвата </a:t>
            </a: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потребителей финансовыми услугами</a:t>
            </a:r>
            <a:endParaRPr lang="en-US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400" dirty="0">
              <a:solidFill>
                <a:srgbClr val="00294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Усилены </a:t>
            </a:r>
            <a:r>
              <a:rPr lang="ru-RU" sz="1400" dirty="0">
                <a:solidFill>
                  <a:srgbClr val="00294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отдельные критерии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Прежняя и новая редакция Основополагающих принципов: основные отличия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43024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8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18767479"/>
              </p:ext>
            </p:extLst>
          </p:nvPr>
        </p:nvGraphicFramePr>
        <p:xfrm>
          <a:off x="1026220" y="1404367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5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415637652"/>
              </p:ext>
            </p:extLst>
          </p:nvPr>
        </p:nvGraphicFramePr>
        <p:xfrm>
          <a:off x="1026220" y="1253633"/>
          <a:ext cx="8784976" cy="5415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9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27827660"/>
              </p:ext>
            </p:extLst>
          </p:nvPr>
        </p:nvGraphicFramePr>
        <p:xfrm>
          <a:off x="1026220" y="1548384"/>
          <a:ext cx="9001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4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250356" y="396255"/>
            <a:ext cx="4794308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14452" y="6637074"/>
            <a:ext cx="5472608" cy="64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Новые международные стандарты по страхованию банковских вкладов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767110546"/>
              </p:ext>
            </p:extLst>
          </p:nvPr>
        </p:nvGraphicFramePr>
        <p:xfrm>
          <a:off x="1026220" y="1548383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78148" y="324247"/>
            <a:ext cx="6649200" cy="68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принципы и критерии оценки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66980" y="6234507"/>
            <a:ext cx="2495127" cy="402567"/>
          </a:xfrm>
        </p:spPr>
        <p:txBody>
          <a:bodyPr/>
          <a:lstStyle/>
          <a:p>
            <a:fld id="{295B1221-19EF-4208-ADFC-EFCFCEB3B93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0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2191</Words>
  <Application>Microsoft Office PowerPoint</Application>
  <PresentationFormat>Произвольный</PresentationFormat>
  <Paragraphs>240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Новые международные стандарты для систем страхования вкладов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оздоровление (санация) банков</dc:title>
  <dc:creator>Дмитрий Тимофеичев</dc:creator>
  <cp:lastModifiedBy>Nikolay Evstratenko</cp:lastModifiedBy>
  <cp:revision>64</cp:revision>
  <dcterms:created xsi:type="dcterms:W3CDTF">2014-10-31T10:00:40Z</dcterms:created>
  <dcterms:modified xsi:type="dcterms:W3CDTF">2015-03-03T12:13:55Z</dcterms:modified>
</cp:coreProperties>
</file>